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2" r:id="rId1"/>
  </p:sldMasterIdLst>
  <p:notesMasterIdLst>
    <p:notesMasterId r:id="rId33"/>
  </p:notesMasterIdLst>
  <p:handoutMasterIdLst>
    <p:handoutMasterId r:id="rId34"/>
  </p:handoutMasterIdLst>
  <p:sldIdLst>
    <p:sldId id="461" r:id="rId2"/>
    <p:sldId id="256" r:id="rId3"/>
    <p:sldId id="261" r:id="rId4"/>
    <p:sldId id="487" r:id="rId5"/>
    <p:sldId id="489" r:id="rId6"/>
    <p:sldId id="490" r:id="rId7"/>
    <p:sldId id="263" r:id="rId8"/>
    <p:sldId id="264" r:id="rId9"/>
    <p:sldId id="483" r:id="rId10"/>
    <p:sldId id="266" r:id="rId11"/>
    <p:sldId id="260" r:id="rId12"/>
    <p:sldId id="278" r:id="rId13"/>
    <p:sldId id="272" r:id="rId14"/>
    <p:sldId id="274" r:id="rId15"/>
    <p:sldId id="273" r:id="rId16"/>
    <p:sldId id="275" r:id="rId17"/>
    <p:sldId id="460" r:id="rId18"/>
    <p:sldId id="446" r:id="rId19"/>
    <p:sldId id="447" r:id="rId20"/>
    <p:sldId id="448" r:id="rId21"/>
    <p:sldId id="449" r:id="rId22"/>
    <p:sldId id="491" r:id="rId23"/>
    <p:sldId id="492" r:id="rId24"/>
    <p:sldId id="450" r:id="rId25"/>
    <p:sldId id="451" r:id="rId26"/>
    <p:sldId id="452" r:id="rId27"/>
    <p:sldId id="494" r:id="rId28"/>
    <p:sldId id="495" r:id="rId29"/>
    <p:sldId id="496" r:id="rId30"/>
    <p:sldId id="493" r:id="rId31"/>
    <p:sldId id="482" r:id="rId32"/>
  </p:sldIdLst>
  <p:sldSz cx="10277475" cy="7123113"/>
  <p:notesSz cx="6881813" cy="9296400"/>
  <p:embeddedFontLst>
    <p:embeddedFont>
      <p:font typeface="Arial Black" pitchFamily="34" charset="0"/>
      <p:bold r:id="rId35"/>
    </p:embeddedFont>
  </p:embeddedFontLst>
  <p:defaultTextStyle>
    <a:defPPr>
      <a:defRPr lang="en-US"/>
    </a:defPPr>
    <a:lvl1pPr algn="ctr" rtl="0" fontAlgn="base">
      <a:spcBef>
        <a:spcPct val="20000"/>
      </a:spcBef>
      <a:spcAft>
        <a:spcPct val="0"/>
      </a:spcAft>
      <a:defRPr sz="2000" b="1" kern="1200">
        <a:solidFill>
          <a:schemeClr val="bg1"/>
        </a:solidFill>
        <a:latin typeface="Arial" charset="0"/>
        <a:ea typeface="+mn-ea"/>
        <a:cs typeface="+mn-cs"/>
      </a:defRPr>
    </a:lvl1pPr>
    <a:lvl2pPr marL="457200" algn="ctr" rtl="0" fontAlgn="base">
      <a:spcBef>
        <a:spcPct val="20000"/>
      </a:spcBef>
      <a:spcAft>
        <a:spcPct val="0"/>
      </a:spcAft>
      <a:defRPr sz="2000" b="1" kern="1200">
        <a:solidFill>
          <a:schemeClr val="bg1"/>
        </a:solidFill>
        <a:latin typeface="Arial" charset="0"/>
        <a:ea typeface="+mn-ea"/>
        <a:cs typeface="+mn-cs"/>
      </a:defRPr>
    </a:lvl2pPr>
    <a:lvl3pPr marL="914400" algn="ctr" rtl="0" fontAlgn="base">
      <a:spcBef>
        <a:spcPct val="20000"/>
      </a:spcBef>
      <a:spcAft>
        <a:spcPct val="0"/>
      </a:spcAft>
      <a:defRPr sz="2000" b="1" kern="1200">
        <a:solidFill>
          <a:schemeClr val="bg1"/>
        </a:solidFill>
        <a:latin typeface="Arial" charset="0"/>
        <a:ea typeface="+mn-ea"/>
        <a:cs typeface="+mn-cs"/>
      </a:defRPr>
    </a:lvl3pPr>
    <a:lvl4pPr marL="1371600" algn="ctr" rtl="0" fontAlgn="base">
      <a:spcBef>
        <a:spcPct val="20000"/>
      </a:spcBef>
      <a:spcAft>
        <a:spcPct val="0"/>
      </a:spcAft>
      <a:defRPr sz="2000" b="1" kern="1200">
        <a:solidFill>
          <a:schemeClr val="bg1"/>
        </a:solidFill>
        <a:latin typeface="Arial" charset="0"/>
        <a:ea typeface="+mn-ea"/>
        <a:cs typeface="+mn-cs"/>
      </a:defRPr>
    </a:lvl4pPr>
    <a:lvl5pPr marL="1828800" algn="ctr" rtl="0" fontAlgn="base">
      <a:spcBef>
        <a:spcPct val="2000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33"/>
    <a:srgbClr val="00FFFF"/>
    <a:srgbClr val="000066"/>
    <a:srgbClr val="0066FF"/>
    <a:srgbClr val="E33142"/>
    <a:srgbClr val="FF0000"/>
    <a:srgbClr val="000000"/>
    <a:srgbClr val="66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2" autoAdjust="0"/>
    <p:restoredTop sz="94660"/>
  </p:normalViewPr>
  <p:slideViewPr>
    <p:cSldViewPr>
      <p:cViewPr varScale="1">
        <p:scale>
          <a:sx n="71" d="100"/>
          <a:sy n="71" d="100"/>
        </p:scale>
        <p:origin x="-1332" y="-96"/>
      </p:cViewPr>
      <p:guideLst>
        <p:guide orient="horz" pos="4416"/>
        <p:guide pos="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52818"/>
    </p:cViewPr>
  </p:sorterViewPr>
  <p:notesViewPr>
    <p:cSldViewPr>
      <p:cViewPr varScale="1">
        <p:scale>
          <a:sx n="32" d="100"/>
          <a:sy n="32" d="100"/>
        </p:scale>
        <p:origin x="-1578"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7.xml"/><Relationship Id="rId7" Type="http://schemas.openxmlformats.org/officeDocument/2006/relationships/slide" Target="slides/slide15.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13.xml"/><Relationship Id="rId5" Type="http://schemas.openxmlformats.org/officeDocument/2006/relationships/slide" Target="slides/slide10.xml"/><Relationship Id="rId4" Type="http://schemas.openxmlformats.org/officeDocument/2006/relationships/slide" Target="slides/slide8.xml"/><Relationship Id="rId9"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l">
              <a:spcBef>
                <a:spcPct val="0"/>
              </a:spcBef>
              <a:defRPr sz="1200" b="0">
                <a:solidFill>
                  <a:schemeClr val="tx1"/>
                </a:solidFill>
              </a:defRPr>
            </a:lvl1pPr>
          </a:lstStyle>
          <a:p>
            <a:pPr>
              <a:defRPr/>
            </a:pPr>
            <a:endParaRPr lang="en-US" dirty="0"/>
          </a:p>
        </p:txBody>
      </p:sp>
      <p:sp>
        <p:nvSpPr>
          <p:cNvPr id="230403" name="Rectangle 3"/>
          <p:cNvSpPr>
            <a:spLocks noGrp="1" noChangeArrowheads="1"/>
          </p:cNvSpPr>
          <p:nvPr>
            <p:ph type="dt" sz="quarter" idx="1"/>
          </p:nvPr>
        </p:nvSpPr>
        <p:spPr bwMode="auto">
          <a:xfrm>
            <a:off x="3899694"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spcBef>
                <a:spcPct val="0"/>
              </a:spcBef>
              <a:defRPr sz="1200" b="0">
                <a:solidFill>
                  <a:schemeClr val="tx1"/>
                </a:solidFill>
              </a:defRPr>
            </a:lvl1pPr>
          </a:lstStyle>
          <a:p>
            <a:pPr>
              <a:defRPr/>
            </a:pPr>
            <a:endParaRPr lang="en-US" dirty="0"/>
          </a:p>
        </p:txBody>
      </p:sp>
      <p:sp>
        <p:nvSpPr>
          <p:cNvPr id="230404" name="Rectangle 4"/>
          <p:cNvSpPr>
            <a:spLocks noGrp="1" noChangeArrowheads="1"/>
          </p:cNvSpPr>
          <p:nvPr>
            <p:ph type="ftr" sz="quarter" idx="2"/>
          </p:nvPr>
        </p:nvSpPr>
        <p:spPr bwMode="auto">
          <a:xfrm>
            <a:off x="0"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l">
              <a:spcBef>
                <a:spcPct val="0"/>
              </a:spcBef>
              <a:defRPr sz="1200" b="0">
                <a:solidFill>
                  <a:schemeClr val="tx1"/>
                </a:solidFill>
              </a:defRPr>
            </a:lvl1pPr>
          </a:lstStyle>
          <a:p>
            <a:pPr>
              <a:defRPr/>
            </a:pPr>
            <a:endParaRPr lang="en-US" dirty="0"/>
          </a:p>
        </p:txBody>
      </p:sp>
      <p:sp>
        <p:nvSpPr>
          <p:cNvPr id="230405" name="Rectangle 5"/>
          <p:cNvSpPr>
            <a:spLocks noGrp="1" noChangeArrowheads="1"/>
          </p:cNvSpPr>
          <p:nvPr>
            <p:ph type="sldNum" sz="quarter" idx="3"/>
          </p:nvPr>
        </p:nvSpPr>
        <p:spPr bwMode="auto">
          <a:xfrm>
            <a:off x="3899694"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spcBef>
                <a:spcPct val="0"/>
              </a:spcBef>
              <a:defRPr sz="1200" b="0">
                <a:solidFill>
                  <a:schemeClr val="tx1"/>
                </a:solidFill>
              </a:defRPr>
            </a:lvl1pPr>
          </a:lstStyle>
          <a:p>
            <a:pPr>
              <a:defRPr/>
            </a:pPr>
            <a:fld id="{1E90F305-8EF4-4A95-A28F-FB3932FE2C0B}" type="slidenum">
              <a:rPr lang="en-US"/>
              <a:pPr>
                <a:defRPr/>
              </a:pPr>
              <a:t>‹#›</a:t>
            </a:fld>
            <a:endParaRPr lang="en-US" dirty="0"/>
          </a:p>
        </p:txBody>
      </p:sp>
    </p:spTree>
    <p:extLst>
      <p:ext uri="{BB962C8B-B14F-4D97-AF65-F5344CB8AC3E}">
        <p14:creationId xmlns:p14="http://schemas.microsoft.com/office/powerpoint/2010/main" val="3544680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US" dirty="0"/>
          </a:p>
        </p:txBody>
      </p:sp>
      <p:sp>
        <p:nvSpPr>
          <p:cNvPr id="11267" name="Rectangle 3"/>
          <p:cNvSpPr>
            <a:spLocks noGrp="1" noChangeArrowheads="1"/>
          </p:cNvSpPr>
          <p:nvPr>
            <p:ph type="dt" idx="1"/>
          </p:nvPr>
        </p:nvSpPr>
        <p:spPr bwMode="auto">
          <a:xfrm>
            <a:off x="3899694"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endParaRPr lang="en-US" dirty="0"/>
          </a:p>
        </p:txBody>
      </p:sp>
      <p:sp>
        <p:nvSpPr>
          <p:cNvPr id="86020" name="Rectangle 4"/>
          <p:cNvSpPr>
            <a:spLocks noGrp="1" noRot="1" noChangeAspect="1" noChangeArrowheads="1" noTextEdit="1"/>
          </p:cNvSpPr>
          <p:nvPr>
            <p:ph type="sldImg" idx="2"/>
          </p:nvPr>
        </p:nvSpPr>
        <p:spPr bwMode="auto">
          <a:xfrm>
            <a:off x="927100" y="698500"/>
            <a:ext cx="5027613"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7575" y="4415790"/>
            <a:ext cx="5046663" cy="418338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US" dirty="0"/>
          </a:p>
        </p:txBody>
      </p:sp>
      <p:sp>
        <p:nvSpPr>
          <p:cNvPr id="11271" name="Rectangle 7"/>
          <p:cNvSpPr>
            <a:spLocks noGrp="1" noChangeArrowheads="1"/>
          </p:cNvSpPr>
          <p:nvPr>
            <p:ph type="sldNum" sz="quarter" idx="5"/>
          </p:nvPr>
        </p:nvSpPr>
        <p:spPr bwMode="auto">
          <a:xfrm>
            <a:off x="3899694" y="8831580"/>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fld id="{D9893896-6783-4F4A-ABE6-CC2287A8EE20}" type="slidenum">
              <a:rPr lang="en-US"/>
              <a:pPr>
                <a:defRPr/>
              </a:pPr>
              <a:t>‹#›</a:t>
            </a:fld>
            <a:endParaRPr lang="en-US" dirty="0"/>
          </a:p>
        </p:txBody>
      </p:sp>
    </p:spTree>
    <p:extLst>
      <p:ext uri="{BB962C8B-B14F-4D97-AF65-F5344CB8AC3E}">
        <p14:creationId xmlns:p14="http://schemas.microsoft.com/office/powerpoint/2010/main" val="2085405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212975"/>
            <a:ext cx="8734425" cy="152717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541463" y="4037013"/>
            <a:ext cx="7194550" cy="1819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1662113"/>
            <a:ext cx="9248775" cy="4700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25" y="285750"/>
            <a:ext cx="2311400" cy="607695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285750"/>
            <a:ext cx="6784975" cy="6076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14350" y="1662113"/>
            <a:ext cx="4548188"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214938" y="1662113"/>
            <a:ext cx="4548187" cy="4700587"/>
          </a:xfrm>
          <a:prstGeom prst="rect">
            <a:avLst/>
          </a:prstGeom>
        </p:spPr>
        <p:txBody>
          <a:bodyPr/>
          <a:lstStyle/>
          <a:p>
            <a:pPr lvl="0"/>
            <a:endParaRPr lang="en-GB" noProof="0" dirty="0" smtClean="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514350" y="1662113"/>
            <a:ext cx="4548188" cy="4700587"/>
          </a:xfrm>
          <a:prstGeom prst="rect">
            <a:avLst/>
          </a:prstGeom>
        </p:spPr>
        <p:txBody>
          <a:bodyPr/>
          <a:lstStyle/>
          <a:p>
            <a:pPr lvl="0"/>
            <a:endParaRPr lang="en-GB" noProof="0" dirty="0" smtClean="0"/>
          </a:p>
        </p:txBody>
      </p:sp>
      <p:sp>
        <p:nvSpPr>
          <p:cNvPr id="4" name="Text Placeholder 3"/>
          <p:cNvSpPr>
            <a:spLocks noGrp="1"/>
          </p:cNvSpPr>
          <p:nvPr>
            <p:ph type="body" sz="half" idx="2"/>
          </p:nvPr>
        </p:nvSpPr>
        <p:spPr>
          <a:xfrm>
            <a:off x="5214938" y="1662113"/>
            <a:ext cx="4548187"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62113"/>
            <a:ext cx="9248775" cy="2273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0" y="4087813"/>
            <a:ext cx="9248775" cy="2274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14350" y="1662113"/>
            <a:ext cx="9248775"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213" y="4576763"/>
            <a:ext cx="8736012" cy="1414462"/>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1213" y="3019425"/>
            <a:ext cx="8736012" cy="15573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62113"/>
            <a:ext cx="4548188" cy="4700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4938" y="1662113"/>
            <a:ext cx="4548187" cy="4700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93850"/>
            <a:ext cx="4540250" cy="6651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259013"/>
            <a:ext cx="4540250" cy="41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1288" y="1593850"/>
            <a:ext cx="4541837" cy="6651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1288" y="2259013"/>
            <a:ext cx="4541837" cy="41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84163"/>
            <a:ext cx="3381375" cy="120650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17963" y="284163"/>
            <a:ext cx="5745162" cy="60785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0" y="1490663"/>
            <a:ext cx="3381375" cy="48720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4538" y="4986338"/>
            <a:ext cx="6165850" cy="588962"/>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4538" y="636588"/>
            <a:ext cx="6165850" cy="42735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014538" y="5575300"/>
            <a:ext cx="6165850" cy="8350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5386" name="Rectangle 26"/>
          <p:cNvSpPr>
            <a:spLocks noChangeArrowheads="1"/>
          </p:cNvSpPr>
          <p:nvPr userDrawn="1"/>
        </p:nvSpPr>
        <p:spPr bwMode="auto">
          <a:xfrm>
            <a:off x="0" y="0"/>
            <a:ext cx="10277475" cy="685800"/>
          </a:xfrm>
          <a:prstGeom prst="rect">
            <a:avLst/>
          </a:prstGeom>
          <a:gradFill rotWithShape="0">
            <a:gsLst>
              <a:gs pos="0">
                <a:srgbClr val="0099FF"/>
              </a:gs>
              <a:gs pos="100000">
                <a:schemeClr val="accent2"/>
              </a:gs>
            </a:gsLst>
            <a:lin ang="5400000" scaled="1"/>
          </a:gradFill>
          <a:ln w="9525">
            <a:noFill/>
            <a:miter lim="800000"/>
            <a:headEnd/>
            <a:tailEnd/>
          </a:ln>
          <a:effectLst/>
        </p:spPr>
        <p:txBody>
          <a:bodyPr wrap="none" anchor="ctr"/>
          <a:lstStyle/>
          <a:p>
            <a:pPr>
              <a:defRPr/>
            </a:pPr>
            <a:endParaRPr lang="en-GB" dirty="0"/>
          </a:p>
        </p:txBody>
      </p:sp>
      <p:sp>
        <p:nvSpPr>
          <p:cNvPr id="15368" name="Rectangle 8"/>
          <p:cNvSpPr>
            <a:spLocks noChangeArrowheads="1"/>
          </p:cNvSpPr>
          <p:nvPr/>
        </p:nvSpPr>
        <p:spPr bwMode="auto">
          <a:xfrm>
            <a:off x="1524000" y="6704013"/>
            <a:ext cx="6477000" cy="457200"/>
          </a:xfrm>
          <a:prstGeom prst="rect">
            <a:avLst/>
          </a:prstGeom>
          <a:noFill/>
          <a:ln w="9525">
            <a:noFill/>
            <a:miter lim="800000"/>
            <a:headEnd/>
            <a:tailEnd/>
          </a:ln>
          <a:effectLst/>
        </p:spPr>
        <p:txBody>
          <a:bodyPr lIns="99432" tIns="49716" rIns="99432" bIns="49716"/>
          <a:lstStyle/>
          <a:p>
            <a:pPr defTabSz="993775">
              <a:spcBef>
                <a:spcPct val="0"/>
              </a:spcBef>
              <a:defRPr/>
            </a:pPr>
            <a:r>
              <a:rPr lang="en-US" sz="1800" dirty="0">
                <a:solidFill>
                  <a:srgbClr val="000099"/>
                </a:solidFill>
              </a:rPr>
              <a:t>Bharat Electronics – Electronic Voting Machine (EVM)</a:t>
            </a:r>
          </a:p>
        </p:txBody>
      </p:sp>
      <p:sp>
        <p:nvSpPr>
          <p:cNvPr id="15369" name="Rectangle 9"/>
          <p:cNvSpPr>
            <a:spLocks noChangeArrowheads="1"/>
          </p:cNvSpPr>
          <p:nvPr/>
        </p:nvSpPr>
        <p:spPr bwMode="auto">
          <a:xfrm>
            <a:off x="9448800" y="6732588"/>
            <a:ext cx="828675" cy="238125"/>
          </a:xfrm>
          <a:prstGeom prst="rect">
            <a:avLst/>
          </a:prstGeom>
          <a:noFill/>
          <a:ln w="9525">
            <a:noFill/>
            <a:miter lim="800000"/>
            <a:headEnd/>
            <a:tailEnd/>
          </a:ln>
          <a:effectLst/>
        </p:spPr>
        <p:txBody>
          <a:bodyPr lIns="99432" tIns="49716" rIns="99432" bIns="49716"/>
          <a:lstStyle/>
          <a:p>
            <a:pPr algn="r" defTabSz="993775">
              <a:spcBef>
                <a:spcPct val="0"/>
              </a:spcBef>
              <a:defRPr/>
            </a:pPr>
            <a:fld id="{17011F08-03E7-44F6-B56A-08142B8408D5}" type="slidenum">
              <a:rPr lang="en-US" sz="1500">
                <a:solidFill>
                  <a:srgbClr val="000099"/>
                </a:solidFill>
                <a:latin typeface="Times New Roman" pitchFamily="18" charset="0"/>
              </a:rPr>
              <a:pPr algn="r" defTabSz="993775">
                <a:spcBef>
                  <a:spcPct val="0"/>
                </a:spcBef>
                <a:defRPr/>
              </a:pPr>
              <a:t>‹#›</a:t>
            </a:fld>
            <a:endParaRPr lang="en-US" sz="1500" dirty="0">
              <a:solidFill>
                <a:srgbClr val="000099"/>
              </a:solidFill>
              <a:latin typeface="Times New Roman" pitchFamily="18" charset="0"/>
            </a:endParaRPr>
          </a:p>
        </p:txBody>
      </p:sp>
      <p:sp>
        <p:nvSpPr>
          <p:cNvPr id="15378" name="Rectangle 18"/>
          <p:cNvSpPr>
            <a:spLocks noChangeArrowheads="1"/>
          </p:cNvSpPr>
          <p:nvPr userDrawn="1"/>
        </p:nvSpPr>
        <p:spPr bwMode="auto">
          <a:xfrm>
            <a:off x="0" y="6629400"/>
            <a:ext cx="10277475" cy="79375"/>
          </a:xfrm>
          <a:prstGeom prst="rect">
            <a:avLst/>
          </a:prstGeom>
          <a:gradFill rotWithShape="0">
            <a:gsLst>
              <a:gs pos="0">
                <a:srgbClr val="FFFFCC">
                  <a:gamma/>
                  <a:shade val="0"/>
                  <a:invGamma/>
                </a:srgbClr>
              </a:gs>
              <a:gs pos="50000">
                <a:srgbClr val="FFFFCC"/>
              </a:gs>
              <a:gs pos="100000">
                <a:srgbClr val="FFFFCC">
                  <a:gamma/>
                  <a:shade val="0"/>
                  <a:invGamma/>
                </a:srgbClr>
              </a:gs>
            </a:gsLst>
            <a:lin ang="5400000" scaled="1"/>
          </a:gradFill>
          <a:ln w="9525">
            <a:solidFill>
              <a:schemeClr val="accent2"/>
            </a:solidFill>
            <a:miter lim="800000"/>
            <a:headEnd/>
            <a:tailEnd/>
          </a:ln>
          <a:effectLst/>
        </p:spPr>
        <p:txBody>
          <a:bodyPr wrap="none" anchor="ctr"/>
          <a:lstStyle/>
          <a:p>
            <a:pPr>
              <a:defRPr/>
            </a:pPr>
            <a:endParaRPr lang="en-GB" dirty="0"/>
          </a:p>
        </p:txBody>
      </p:sp>
      <p:pic>
        <p:nvPicPr>
          <p:cNvPr id="30726" name="Picture 24" descr="C:\BELLogos\BE.jpg"/>
          <p:cNvPicPr>
            <a:picLocks noChangeAspect="1" noChangeArrowheads="1"/>
          </p:cNvPicPr>
          <p:nvPr userDrawn="1"/>
        </p:nvPicPr>
        <p:blipFill>
          <a:blip r:embed="rId17"/>
          <a:srcRect/>
          <a:stretch>
            <a:fillRect/>
          </a:stretch>
        </p:blipFill>
        <p:spPr bwMode="auto">
          <a:xfrm>
            <a:off x="0" y="0"/>
            <a:ext cx="892175" cy="674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p:random/>
  </p:transition>
  <p:txStyles>
    <p:titleStyle>
      <a:lvl1pPr algn="ctr" defTabSz="993775" rtl="0" eaLnBrk="0" fontAlgn="base" hangingPunct="0">
        <a:spcBef>
          <a:spcPct val="0"/>
        </a:spcBef>
        <a:spcAft>
          <a:spcPct val="0"/>
        </a:spcAft>
        <a:defRPr sz="3900" b="1">
          <a:solidFill>
            <a:srgbClr val="FFFFCC"/>
          </a:solidFill>
          <a:latin typeface="+mj-lt"/>
          <a:ea typeface="+mj-ea"/>
          <a:cs typeface="+mj-cs"/>
        </a:defRPr>
      </a:lvl1pPr>
      <a:lvl2pPr algn="ctr" defTabSz="993775" rtl="0" eaLnBrk="0" fontAlgn="base" hangingPunct="0">
        <a:spcBef>
          <a:spcPct val="0"/>
        </a:spcBef>
        <a:spcAft>
          <a:spcPct val="0"/>
        </a:spcAft>
        <a:defRPr sz="3900" b="1">
          <a:solidFill>
            <a:srgbClr val="FFFFCC"/>
          </a:solidFill>
          <a:latin typeface="Arial" charset="0"/>
        </a:defRPr>
      </a:lvl2pPr>
      <a:lvl3pPr algn="ctr" defTabSz="993775" rtl="0" eaLnBrk="0" fontAlgn="base" hangingPunct="0">
        <a:spcBef>
          <a:spcPct val="0"/>
        </a:spcBef>
        <a:spcAft>
          <a:spcPct val="0"/>
        </a:spcAft>
        <a:defRPr sz="3900" b="1">
          <a:solidFill>
            <a:srgbClr val="FFFFCC"/>
          </a:solidFill>
          <a:latin typeface="Arial" charset="0"/>
        </a:defRPr>
      </a:lvl3pPr>
      <a:lvl4pPr algn="ctr" defTabSz="993775" rtl="0" eaLnBrk="0" fontAlgn="base" hangingPunct="0">
        <a:spcBef>
          <a:spcPct val="0"/>
        </a:spcBef>
        <a:spcAft>
          <a:spcPct val="0"/>
        </a:spcAft>
        <a:defRPr sz="3900" b="1">
          <a:solidFill>
            <a:srgbClr val="FFFFCC"/>
          </a:solidFill>
          <a:latin typeface="Arial" charset="0"/>
        </a:defRPr>
      </a:lvl4pPr>
      <a:lvl5pPr algn="ctr" defTabSz="993775" rtl="0" eaLnBrk="0" fontAlgn="base" hangingPunct="0">
        <a:spcBef>
          <a:spcPct val="0"/>
        </a:spcBef>
        <a:spcAft>
          <a:spcPct val="0"/>
        </a:spcAft>
        <a:defRPr sz="3900" b="1">
          <a:solidFill>
            <a:srgbClr val="FFFFCC"/>
          </a:solidFill>
          <a:latin typeface="Arial" charset="0"/>
        </a:defRPr>
      </a:lvl5pPr>
      <a:lvl6pPr marL="457200" algn="ctr" defTabSz="993775" rtl="0" fontAlgn="base">
        <a:spcBef>
          <a:spcPct val="0"/>
        </a:spcBef>
        <a:spcAft>
          <a:spcPct val="0"/>
        </a:spcAft>
        <a:defRPr sz="3900" b="1">
          <a:solidFill>
            <a:srgbClr val="FFFFCC"/>
          </a:solidFill>
          <a:latin typeface="Arial" charset="0"/>
        </a:defRPr>
      </a:lvl6pPr>
      <a:lvl7pPr marL="914400" algn="ctr" defTabSz="993775" rtl="0" fontAlgn="base">
        <a:spcBef>
          <a:spcPct val="0"/>
        </a:spcBef>
        <a:spcAft>
          <a:spcPct val="0"/>
        </a:spcAft>
        <a:defRPr sz="3900" b="1">
          <a:solidFill>
            <a:srgbClr val="FFFFCC"/>
          </a:solidFill>
          <a:latin typeface="Arial" charset="0"/>
        </a:defRPr>
      </a:lvl7pPr>
      <a:lvl8pPr marL="1371600" algn="ctr" defTabSz="993775" rtl="0" fontAlgn="base">
        <a:spcBef>
          <a:spcPct val="0"/>
        </a:spcBef>
        <a:spcAft>
          <a:spcPct val="0"/>
        </a:spcAft>
        <a:defRPr sz="3900" b="1">
          <a:solidFill>
            <a:srgbClr val="FFFFCC"/>
          </a:solidFill>
          <a:latin typeface="Arial" charset="0"/>
        </a:defRPr>
      </a:lvl8pPr>
      <a:lvl9pPr marL="1828800" algn="ctr" defTabSz="993775" rtl="0" fontAlgn="base">
        <a:spcBef>
          <a:spcPct val="0"/>
        </a:spcBef>
        <a:spcAft>
          <a:spcPct val="0"/>
        </a:spcAft>
        <a:defRPr sz="3900" b="1">
          <a:solidFill>
            <a:srgbClr val="FFFFCC"/>
          </a:solidFill>
          <a:latin typeface="Arial" charset="0"/>
        </a:defRPr>
      </a:lvl9pPr>
    </p:titleStyle>
    <p:bodyStyle>
      <a:lvl1pPr marL="373063" indent="-373063" algn="l" defTabSz="993775" rtl="0" eaLnBrk="0" fontAlgn="base" hangingPunct="0">
        <a:spcBef>
          <a:spcPct val="20000"/>
        </a:spcBef>
        <a:spcAft>
          <a:spcPct val="0"/>
        </a:spcAft>
        <a:buChar char="•"/>
        <a:defRPr sz="3000">
          <a:solidFill>
            <a:srgbClr val="FFFFCC"/>
          </a:solidFill>
          <a:latin typeface="+mn-lt"/>
          <a:ea typeface="+mn-ea"/>
          <a:cs typeface="+mn-cs"/>
        </a:defRPr>
      </a:lvl1pPr>
      <a:lvl2pPr marL="808038" indent="-311150" algn="l" defTabSz="993775" rtl="0" eaLnBrk="0" fontAlgn="base" hangingPunct="0">
        <a:spcBef>
          <a:spcPct val="20000"/>
        </a:spcBef>
        <a:spcAft>
          <a:spcPct val="0"/>
        </a:spcAft>
        <a:buChar char="–"/>
        <a:defRPr sz="2600">
          <a:solidFill>
            <a:srgbClr val="FFFFCC"/>
          </a:solidFill>
          <a:latin typeface="+mn-lt"/>
        </a:defRPr>
      </a:lvl2pPr>
      <a:lvl3pPr marL="1243013" indent="-249238" algn="l" defTabSz="993775" rtl="0" eaLnBrk="0" fontAlgn="base" hangingPunct="0">
        <a:spcBef>
          <a:spcPct val="20000"/>
        </a:spcBef>
        <a:spcAft>
          <a:spcPct val="0"/>
        </a:spcAft>
        <a:buChar char="•"/>
        <a:defRPr sz="2600">
          <a:solidFill>
            <a:srgbClr val="FFFFCC"/>
          </a:solidFill>
          <a:latin typeface="+mn-lt"/>
        </a:defRPr>
      </a:lvl3pPr>
      <a:lvl4pPr marL="1739900" indent="-247650" algn="l" defTabSz="993775" rtl="0" eaLnBrk="0" fontAlgn="base" hangingPunct="0">
        <a:spcBef>
          <a:spcPct val="20000"/>
        </a:spcBef>
        <a:spcAft>
          <a:spcPct val="0"/>
        </a:spcAft>
        <a:buChar char="–"/>
        <a:defRPr sz="2200">
          <a:solidFill>
            <a:srgbClr val="FFFFCC"/>
          </a:solidFill>
          <a:latin typeface="+mn-lt"/>
        </a:defRPr>
      </a:lvl4pPr>
      <a:lvl5pPr marL="2236788" indent="-247650" algn="l" defTabSz="993775" rtl="0" eaLnBrk="0" fontAlgn="base" hangingPunct="0">
        <a:spcBef>
          <a:spcPct val="20000"/>
        </a:spcBef>
        <a:spcAft>
          <a:spcPct val="0"/>
        </a:spcAft>
        <a:buChar char="»"/>
        <a:defRPr sz="2200">
          <a:solidFill>
            <a:srgbClr val="FFFFCC"/>
          </a:solidFill>
          <a:latin typeface="+mn-lt"/>
        </a:defRPr>
      </a:lvl5pPr>
      <a:lvl6pPr marL="2693988" indent="-247650" algn="l" defTabSz="993775" rtl="0" fontAlgn="base">
        <a:spcBef>
          <a:spcPct val="20000"/>
        </a:spcBef>
        <a:spcAft>
          <a:spcPct val="0"/>
        </a:spcAft>
        <a:buChar char="»"/>
        <a:defRPr sz="2200">
          <a:solidFill>
            <a:srgbClr val="FFFFCC"/>
          </a:solidFill>
          <a:latin typeface="+mn-lt"/>
        </a:defRPr>
      </a:lvl6pPr>
      <a:lvl7pPr marL="3151188" indent="-247650" algn="l" defTabSz="993775" rtl="0" fontAlgn="base">
        <a:spcBef>
          <a:spcPct val="20000"/>
        </a:spcBef>
        <a:spcAft>
          <a:spcPct val="0"/>
        </a:spcAft>
        <a:buChar char="»"/>
        <a:defRPr sz="2200">
          <a:solidFill>
            <a:srgbClr val="FFFFCC"/>
          </a:solidFill>
          <a:latin typeface="+mn-lt"/>
        </a:defRPr>
      </a:lvl7pPr>
      <a:lvl8pPr marL="3608388" indent="-247650" algn="l" defTabSz="993775" rtl="0" fontAlgn="base">
        <a:spcBef>
          <a:spcPct val="20000"/>
        </a:spcBef>
        <a:spcAft>
          <a:spcPct val="0"/>
        </a:spcAft>
        <a:buChar char="»"/>
        <a:defRPr sz="2200">
          <a:solidFill>
            <a:srgbClr val="FFFFCC"/>
          </a:solidFill>
          <a:latin typeface="+mn-lt"/>
        </a:defRPr>
      </a:lvl8pPr>
      <a:lvl9pPr marL="4065588" indent="-247650" algn="l" defTabSz="993775" rtl="0" fontAlgn="base">
        <a:spcBef>
          <a:spcPct val="20000"/>
        </a:spcBef>
        <a:spcAft>
          <a:spcPct val="0"/>
        </a:spcAft>
        <a:buChar char="»"/>
        <a:defRPr sz="22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jpeg"/><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050" descr="C:\BELFotos\Gif\militarycomm.gif"/>
          <p:cNvPicPr>
            <a:picLocks noChangeAspect="1" noChangeArrowheads="1" noCrop="1"/>
          </p:cNvPicPr>
          <p:nvPr/>
        </p:nvPicPr>
        <p:blipFill>
          <a:blip r:embed="rId2"/>
          <a:srcRect/>
          <a:stretch>
            <a:fillRect/>
          </a:stretch>
        </p:blipFill>
        <p:spPr bwMode="auto">
          <a:xfrm>
            <a:off x="228600" y="4343400"/>
            <a:ext cx="4724400" cy="2195513"/>
          </a:xfrm>
          <a:prstGeom prst="rect">
            <a:avLst/>
          </a:prstGeom>
          <a:noFill/>
          <a:ln w="9525">
            <a:noFill/>
            <a:miter lim="800000"/>
            <a:headEnd/>
            <a:tailEnd/>
          </a:ln>
        </p:spPr>
      </p:pic>
      <p:pic>
        <p:nvPicPr>
          <p:cNvPr id="31747" name="Picture 2051" descr="C:\BELFotos\BELUnits.gif"/>
          <p:cNvPicPr>
            <a:picLocks noChangeAspect="1" noChangeArrowheads="1"/>
          </p:cNvPicPr>
          <p:nvPr/>
        </p:nvPicPr>
        <p:blipFill>
          <a:blip r:embed="rId3"/>
          <a:srcRect/>
          <a:stretch>
            <a:fillRect/>
          </a:stretch>
        </p:blipFill>
        <p:spPr bwMode="auto">
          <a:xfrm>
            <a:off x="6153150" y="2598738"/>
            <a:ext cx="2794000" cy="3116262"/>
          </a:xfrm>
          <a:prstGeom prst="rect">
            <a:avLst/>
          </a:prstGeom>
          <a:noFill/>
          <a:ln w="9525">
            <a:noFill/>
            <a:miter lim="800000"/>
            <a:headEnd/>
            <a:tailEnd/>
          </a:ln>
        </p:spPr>
      </p:pic>
      <p:sp>
        <p:nvSpPr>
          <p:cNvPr id="31748" name="Rectangle 2052"/>
          <p:cNvSpPr>
            <a:spLocks noChangeArrowheads="1"/>
          </p:cNvSpPr>
          <p:nvPr/>
        </p:nvSpPr>
        <p:spPr bwMode="auto">
          <a:xfrm>
            <a:off x="3571875" y="0"/>
            <a:ext cx="3330575"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Bharat Electronics</a:t>
            </a:r>
          </a:p>
        </p:txBody>
      </p:sp>
      <p:pic>
        <p:nvPicPr>
          <p:cNvPr id="31749" name="Picture 2054" descr="C:\BELLogos\bel5.gif"/>
          <p:cNvPicPr>
            <a:picLocks noChangeAspect="1" noChangeArrowheads="1"/>
          </p:cNvPicPr>
          <p:nvPr/>
        </p:nvPicPr>
        <p:blipFill>
          <a:blip r:embed="rId4"/>
          <a:srcRect/>
          <a:stretch>
            <a:fillRect/>
          </a:stretch>
        </p:blipFill>
        <p:spPr bwMode="auto">
          <a:xfrm>
            <a:off x="5257800" y="990600"/>
            <a:ext cx="4400550" cy="892175"/>
          </a:xfrm>
          <a:prstGeom prst="rect">
            <a:avLst/>
          </a:prstGeom>
          <a:solidFill>
            <a:schemeClr val="bg1"/>
          </a:solidFill>
          <a:ln w="9525">
            <a:noFill/>
            <a:miter lim="800000"/>
            <a:headEnd/>
            <a:tailEnd/>
          </a:ln>
        </p:spPr>
      </p:pic>
      <p:pic>
        <p:nvPicPr>
          <p:cNvPr id="31750" name="Picture 2057" descr="C:\WelcomeGif\welcome1.gif"/>
          <p:cNvPicPr>
            <a:picLocks noChangeAspect="1" noChangeArrowheads="1" noCrop="1"/>
          </p:cNvPicPr>
          <p:nvPr/>
        </p:nvPicPr>
        <p:blipFill>
          <a:blip r:embed="rId5"/>
          <a:srcRect/>
          <a:stretch>
            <a:fillRect/>
          </a:stretch>
        </p:blipFill>
        <p:spPr bwMode="auto">
          <a:xfrm>
            <a:off x="5105400" y="5883275"/>
            <a:ext cx="4943475" cy="809625"/>
          </a:xfrm>
          <a:prstGeom prst="rect">
            <a:avLst/>
          </a:prstGeom>
          <a:noFill/>
          <a:ln w="9525">
            <a:noFill/>
            <a:miter lim="800000"/>
            <a:headEnd/>
            <a:tailEnd/>
          </a:ln>
        </p:spPr>
      </p:pic>
      <p:sp>
        <p:nvSpPr>
          <p:cNvPr id="335882" name="AutoShape 2058"/>
          <p:cNvSpPr>
            <a:spLocks noChangeArrowheads="1"/>
          </p:cNvSpPr>
          <p:nvPr/>
        </p:nvSpPr>
        <p:spPr bwMode="auto">
          <a:xfrm>
            <a:off x="6134100" y="2039263"/>
            <a:ext cx="2801938" cy="442674"/>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anchor="ctr">
            <a:spAutoFit/>
          </a:bodyPr>
          <a:lstStyle/>
          <a:p>
            <a:pPr eaLnBrk="0" hangingPunct="0">
              <a:spcBef>
                <a:spcPct val="0"/>
              </a:spcBef>
              <a:defRPr/>
            </a:pPr>
            <a:r>
              <a:rPr lang="en-US" dirty="0" smtClean="0">
                <a:solidFill>
                  <a:srgbClr val="FFFF00"/>
                </a:solidFill>
              </a:rPr>
              <a:t>www.bel-india.in</a:t>
            </a:r>
            <a:endParaRPr lang="en-US" dirty="0">
              <a:solidFill>
                <a:srgbClr val="FFFF00"/>
              </a:solidFill>
            </a:endParaRPr>
          </a:p>
        </p:txBody>
      </p:sp>
      <p:pic>
        <p:nvPicPr>
          <p:cNvPr id="31752" name="Picture 2059" descr="D:\QualQuiz\QualQuiz2Q\BELCorpOffice.jpg"/>
          <p:cNvPicPr>
            <a:picLocks noChangeAspect="1" noChangeArrowheads="1"/>
          </p:cNvPicPr>
          <p:nvPr/>
        </p:nvPicPr>
        <p:blipFill>
          <a:blip r:embed="rId6"/>
          <a:srcRect/>
          <a:stretch>
            <a:fillRect/>
          </a:stretch>
        </p:blipFill>
        <p:spPr bwMode="auto">
          <a:xfrm>
            <a:off x="228600" y="800100"/>
            <a:ext cx="4724400" cy="35433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RAVI\Desktop\TLD PHOTOS 04.04.18\Binder1_Page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537" y="914400"/>
            <a:ext cx="4017169" cy="4704556"/>
          </a:xfrm>
          <a:prstGeom prst="rect">
            <a:avLst/>
          </a:prstGeom>
          <a:noFill/>
          <a:extLst>
            <a:ext uri="{909E8E84-426E-40DD-AFC4-6F175D3DCCD1}">
              <a14:hiddenFill xmlns:a14="http://schemas.microsoft.com/office/drawing/2010/main">
                <a:solidFill>
                  <a:srgbClr val="FFFFFF"/>
                </a:solidFill>
              </a14:hiddenFill>
            </a:ext>
          </a:extLst>
        </p:spPr>
      </p:pic>
      <p:sp>
        <p:nvSpPr>
          <p:cNvPr id="39939" name="Line 11"/>
          <p:cNvSpPr>
            <a:spLocks noChangeShapeType="1"/>
          </p:cNvSpPr>
          <p:nvPr/>
        </p:nvSpPr>
        <p:spPr bwMode="auto">
          <a:xfrm>
            <a:off x="4419600" y="4191000"/>
            <a:ext cx="1905000" cy="0"/>
          </a:xfrm>
          <a:prstGeom prst="line">
            <a:avLst/>
          </a:prstGeom>
          <a:noFill/>
          <a:ln w="38100">
            <a:noFill/>
            <a:round/>
            <a:headEnd/>
            <a:tailEnd type="triangle" w="med" len="med"/>
          </a:ln>
        </p:spPr>
        <p:txBody>
          <a:bodyPr/>
          <a:lstStyle/>
          <a:p>
            <a:endParaRPr lang="en-US" dirty="0"/>
          </a:p>
        </p:txBody>
      </p:sp>
      <p:sp>
        <p:nvSpPr>
          <p:cNvPr id="39940" name="AutoShape 16"/>
          <p:cNvSpPr>
            <a:spLocks noChangeArrowheads="1"/>
          </p:cNvSpPr>
          <p:nvPr/>
        </p:nvSpPr>
        <p:spPr bwMode="auto">
          <a:xfrm>
            <a:off x="5638800" y="5867400"/>
            <a:ext cx="4038600" cy="45720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800000"/>
                </a:solidFill>
              </a:rPr>
              <a:t>Front View</a:t>
            </a:r>
          </a:p>
        </p:txBody>
      </p:sp>
      <p:sp>
        <p:nvSpPr>
          <p:cNvPr id="39941" name="Rectangle 17"/>
          <p:cNvSpPr>
            <a:spLocks noChangeArrowheads="1"/>
          </p:cNvSpPr>
          <p:nvPr/>
        </p:nvSpPr>
        <p:spPr bwMode="auto">
          <a:xfrm>
            <a:off x="3671058" y="0"/>
            <a:ext cx="3257622"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a:t>
            </a:r>
          </a:p>
        </p:txBody>
      </p:sp>
      <p:sp>
        <p:nvSpPr>
          <p:cNvPr id="39943" name="Line 19"/>
          <p:cNvSpPr>
            <a:spLocks noChangeShapeType="1"/>
          </p:cNvSpPr>
          <p:nvPr/>
        </p:nvSpPr>
        <p:spPr bwMode="auto">
          <a:xfrm>
            <a:off x="4267200" y="4191000"/>
            <a:ext cx="2057400" cy="0"/>
          </a:xfrm>
          <a:prstGeom prst="line">
            <a:avLst/>
          </a:prstGeom>
          <a:noFill/>
          <a:ln w="57150">
            <a:solidFill>
              <a:srgbClr val="FF0000"/>
            </a:solidFill>
            <a:round/>
            <a:headEnd/>
            <a:tailEnd type="triangle" w="med" len="med"/>
          </a:ln>
        </p:spPr>
        <p:txBody>
          <a:bodyPr wrap="none" anchor="ctr"/>
          <a:lstStyle/>
          <a:p>
            <a:endParaRPr lang="en-US" dirty="0"/>
          </a:p>
        </p:txBody>
      </p:sp>
      <p:sp>
        <p:nvSpPr>
          <p:cNvPr id="21528" name="AutoShape 24"/>
          <p:cNvSpPr>
            <a:spLocks noChangeArrowheads="1"/>
          </p:cNvSpPr>
          <p:nvPr/>
        </p:nvSpPr>
        <p:spPr bwMode="auto">
          <a:xfrm>
            <a:off x="914400" y="914400"/>
            <a:ext cx="3505200" cy="1981200"/>
          </a:xfrm>
          <a:prstGeom prst="roundRect">
            <a:avLst>
              <a:gd name="adj" fmla="val 16667"/>
            </a:avLst>
          </a:prstGeom>
          <a:gradFill rotWithShape="0">
            <a:gsLst>
              <a:gs pos="0">
                <a:schemeClr val="accent1"/>
              </a:gs>
              <a:gs pos="100000">
                <a:schemeClr val="accent1">
                  <a:gamma/>
                  <a:shade val="46275"/>
                  <a:invGamma/>
                </a:schemeClr>
              </a:gs>
            </a:gsLst>
            <a:lin ang="5400000" scaled="1"/>
          </a:gradFill>
          <a:ln w="57150">
            <a:noFill/>
            <a:round/>
            <a:headEnd/>
            <a:tailEnd/>
          </a:ln>
          <a:effectLst/>
        </p:spPr>
        <p:txBody>
          <a:bodyPr anchor="ctr"/>
          <a:lstStyle/>
          <a:p>
            <a:pPr>
              <a:defRPr/>
            </a:pPr>
            <a:r>
              <a:rPr lang="en-US" sz="2600" dirty="0">
                <a:solidFill>
                  <a:srgbClr val="FFFF00"/>
                </a:solidFill>
              </a:rPr>
              <a:t>This is the unit the voter operates to exercise his / her franchise</a:t>
            </a:r>
            <a:endParaRPr lang="en-US" dirty="0"/>
          </a:p>
        </p:txBody>
      </p:sp>
      <p:sp>
        <p:nvSpPr>
          <p:cNvPr id="21529" name="AutoShape 25"/>
          <p:cNvSpPr>
            <a:spLocks noChangeArrowheads="1"/>
          </p:cNvSpPr>
          <p:nvPr/>
        </p:nvSpPr>
        <p:spPr bwMode="auto">
          <a:xfrm>
            <a:off x="914400" y="3124200"/>
            <a:ext cx="3505200" cy="2819400"/>
          </a:xfrm>
          <a:prstGeom prst="roundRect">
            <a:avLst>
              <a:gd name="adj" fmla="val 16667"/>
            </a:avLst>
          </a:prstGeom>
          <a:gradFill rotWithShape="0">
            <a:gsLst>
              <a:gs pos="0">
                <a:schemeClr val="accent1"/>
              </a:gs>
              <a:gs pos="100000">
                <a:schemeClr val="accent1">
                  <a:gamma/>
                  <a:shade val="46275"/>
                  <a:invGamma/>
                </a:schemeClr>
              </a:gs>
            </a:gsLst>
            <a:lin ang="5400000" scaled="1"/>
          </a:gradFill>
          <a:ln w="57150">
            <a:noFill/>
            <a:round/>
            <a:headEnd/>
            <a:tailEnd/>
          </a:ln>
          <a:effectLst/>
        </p:spPr>
        <p:txBody>
          <a:bodyPr anchor="ctr"/>
          <a:lstStyle/>
          <a:p>
            <a:pPr>
              <a:defRPr/>
            </a:pPr>
            <a:r>
              <a:rPr lang="en-US" sz="2600" dirty="0">
                <a:solidFill>
                  <a:srgbClr val="FFFF00"/>
                </a:solidFill>
              </a:rPr>
              <a:t>The Interconnecting cable is permanently attached to the </a:t>
            </a:r>
            <a:r>
              <a:rPr lang="en-US" sz="2600" dirty="0" smtClean="0">
                <a:solidFill>
                  <a:srgbClr val="FFFF00"/>
                </a:solidFill>
              </a:rPr>
              <a:t>Ballot </a:t>
            </a:r>
            <a:r>
              <a:rPr lang="en-US" sz="2600" dirty="0">
                <a:solidFill>
                  <a:srgbClr val="FFFF00"/>
                </a:solidFill>
              </a:rPr>
              <a:t>Unit</a:t>
            </a:r>
          </a:p>
        </p:txBody>
      </p:sp>
      <p:sp>
        <p:nvSpPr>
          <p:cNvPr id="11" name="Line 19"/>
          <p:cNvSpPr>
            <a:spLocks noChangeShapeType="1"/>
          </p:cNvSpPr>
          <p:nvPr/>
        </p:nvSpPr>
        <p:spPr bwMode="auto">
          <a:xfrm>
            <a:off x="4419599" y="1891553"/>
            <a:ext cx="2319337" cy="0"/>
          </a:xfrm>
          <a:prstGeom prst="line">
            <a:avLst/>
          </a:prstGeom>
          <a:noFill/>
          <a:ln w="57150">
            <a:solidFill>
              <a:srgbClr val="FF0000"/>
            </a:solidFill>
            <a:round/>
            <a:headEnd/>
            <a:tailEnd type="triangle" w="med" len="med"/>
          </a:ln>
        </p:spPr>
        <p:txBody>
          <a:bodyPr wrap="none" anchor="ctr"/>
          <a:lstStyle/>
          <a:p>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RAVI\Desktop\EVM M3 NEW PHOTOS\IMG_06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536608"/>
            <a:ext cx="4583112" cy="3162300"/>
          </a:xfrm>
          <a:prstGeom prst="rect">
            <a:avLst/>
          </a:prstGeom>
          <a:noFill/>
          <a:extLst>
            <a:ext uri="{909E8E84-426E-40DD-AFC4-6F175D3DCCD1}">
              <a14:hiddenFill xmlns:a14="http://schemas.microsoft.com/office/drawing/2010/main">
                <a:solidFill>
                  <a:srgbClr val="FFFFFF"/>
                </a:solidFill>
              </a14:hiddenFill>
            </a:ext>
          </a:extLst>
        </p:spPr>
      </p:pic>
      <p:sp>
        <p:nvSpPr>
          <p:cNvPr id="40964" name="Line 8"/>
          <p:cNvSpPr>
            <a:spLocks noChangeShapeType="1"/>
          </p:cNvSpPr>
          <p:nvPr/>
        </p:nvSpPr>
        <p:spPr bwMode="auto">
          <a:xfrm>
            <a:off x="3119438" y="5461000"/>
            <a:ext cx="4024312" cy="0"/>
          </a:xfrm>
          <a:prstGeom prst="line">
            <a:avLst/>
          </a:prstGeom>
          <a:noFill/>
          <a:ln w="12700">
            <a:noFill/>
            <a:round/>
            <a:headEnd/>
            <a:tailEnd/>
          </a:ln>
        </p:spPr>
        <p:txBody>
          <a:bodyPr/>
          <a:lstStyle/>
          <a:p>
            <a:endParaRPr lang="en-US" dirty="0"/>
          </a:p>
        </p:txBody>
      </p:sp>
      <p:sp>
        <p:nvSpPr>
          <p:cNvPr id="40965" name="Line 16"/>
          <p:cNvSpPr>
            <a:spLocks noChangeShapeType="1"/>
          </p:cNvSpPr>
          <p:nvPr/>
        </p:nvSpPr>
        <p:spPr bwMode="auto">
          <a:xfrm>
            <a:off x="5481638" y="3482975"/>
            <a:ext cx="1627187" cy="0"/>
          </a:xfrm>
          <a:prstGeom prst="line">
            <a:avLst/>
          </a:prstGeom>
          <a:noFill/>
          <a:ln w="12700">
            <a:noFill/>
            <a:round/>
            <a:headEnd/>
            <a:tailEnd/>
          </a:ln>
        </p:spPr>
        <p:txBody>
          <a:bodyPr/>
          <a:lstStyle/>
          <a:p>
            <a:endParaRPr lang="en-US" dirty="0"/>
          </a:p>
        </p:txBody>
      </p:sp>
      <p:sp>
        <p:nvSpPr>
          <p:cNvPr id="40966" name="Line 17"/>
          <p:cNvSpPr>
            <a:spLocks noChangeShapeType="1"/>
          </p:cNvSpPr>
          <p:nvPr/>
        </p:nvSpPr>
        <p:spPr bwMode="auto">
          <a:xfrm>
            <a:off x="5481638" y="3878263"/>
            <a:ext cx="1627187" cy="0"/>
          </a:xfrm>
          <a:prstGeom prst="line">
            <a:avLst/>
          </a:prstGeom>
          <a:noFill/>
          <a:ln w="12700">
            <a:noFill/>
            <a:round/>
            <a:headEnd/>
            <a:tailEnd/>
          </a:ln>
        </p:spPr>
        <p:txBody>
          <a:bodyPr/>
          <a:lstStyle/>
          <a:p>
            <a:endParaRPr lang="en-US" dirty="0"/>
          </a:p>
        </p:txBody>
      </p:sp>
      <p:sp>
        <p:nvSpPr>
          <p:cNvPr id="40967" name="Line 18"/>
          <p:cNvSpPr>
            <a:spLocks noChangeShapeType="1"/>
          </p:cNvSpPr>
          <p:nvPr/>
        </p:nvSpPr>
        <p:spPr bwMode="auto">
          <a:xfrm>
            <a:off x="2997200" y="1741488"/>
            <a:ext cx="0" cy="1423987"/>
          </a:xfrm>
          <a:prstGeom prst="line">
            <a:avLst/>
          </a:prstGeom>
          <a:noFill/>
          <a:ln w="12700">
            <a:noFill/>
            <a:round/>
            <a:headEnd/>
            <a:tailEnd/>
          </a:ln>
        </p:spPr>
        <p:txBody>
          <a:bodyPr/>
          <a:lstStyle/>
          <a:p>
            <a:endParaRPr lang="en-US" dirty="0"/>
          </a:p>
        </p:txBody>
      </p:sp>
      <p:sp>
        <p:nvSpPr>
          <p:cNvPr id="40968" name="Line 19"/>
          <p:cNvSpPr>
            <a:spLocks noChangeShapeType="1"/>
          </p:cNvSpPr>
          <p:nvPr/>
        </p:nvSpPr>
        <p:spPr bwMode="auto">
          <a:xfrm>
            <a:off x="514350" y="2690813"/>
            <a:ext cx="1027113" cy="0"/>
          </a:xfrm>
          <a:prstGeom prst="line">
            <a:avLst/>
          </a:prstGeom>
          <a:noFill/>
          <a:ln w="19050">
            <a:noFill/>
            <a:round/>
            <a:headEnd/>
            <a:tailEnd/>
          </a:ln>
        </p:spPr>
        <p:txBody>
          <a:bodyPr/>
          <a:lstStyle/>
          <a:p>
            <a:endParaRPr lang="en-US" dirty="0"/>
          </a:p>
        </p:txBody>
      </p:sp>
      <p:sp>
        <p:nvSpPr>
          <p:cNvPr id="40969" name="Rectangle 44"/>
          <p:cNvSpPr>
            <a:spLocks noChangeArrowheads="1"/>
          </p:cNvSpPr>
          <p:nvPr/>
        </p:nvSpPr>
        <p:spPr bwMode="auto">
          <a:xfrm>
            <a:off x="2887522" y="0"/>
            <a:ext cx="4756430"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 - Details</a:t>
            </a:r>
          </a:p>
        </p:txBody>
      </p:sp>
      <p:grpSp>
        <p:nvGrpSpPr>
          <p:cNvPr id="2" name="Group 50"/>
          <p:cNvGrpSpPr>
            <a:grpSpLocks/>
          </p:cNvGrpSpPr>
          <p:nvPr/>
        </p:nvGrpSpPr>
        <p:grpSpPr bwMode="auto">
          <a:xfrm>
            <a:off x="5481638" y="2857500"/>
            <a:ext cx="4457699" cy="457200"/>
            <a:chOff x="3453" y="2064"/>
            <a:chExt cx="2691" cy="288"/>
          </a:xfrm>
        </p:grpSpPr>
        <p:sp>
          <p:nvSpPr>
            <p:cNvPr id="40988" name="AutoShape 51"/>
            <p:cNvSpPr>
              <a:spLocks noChangeArrowheads="1"/>
            </p:cNvSpPr>
            <p:nvPr/>
          </p:nvSpPr>
          <p:spPr bwMode="auto">
            <a:xfrm>
              <a:off x="4416" y="2064"/>
              <a:ext cx="1728"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smtClean="0">
                  <a:solidFill>
                    <a:srgbClr val="FFFF00"/>
                  </a:solidFill>
                </a:rPr>
                <a:t>Thumb Wheel Window</a:t>
              </a:r>
              <a:endParaRPr lang="en-US" sz="1800" b="0" dirty="0">
                <a:solidFill>
                  <a:srgbClr val="FFFF00"/>
                </a:solidFill>
              </a:endParaRPr>
            </a:p>
          </p:txBody>
        </p:sp>
        <p:sp>
          <p:nvSpPr>
            <p:cNvPr id="40989" name="Line 52"/>
            <p:cNvSpPr>
              <a:spLocks noChangeShapeType="1"/>
            </p:cNvSpPr>
            <p:nvPr/>
          </p:nvSpPr>
          <p:spPr bwMode="auto">
            <a:xfrm flipH="1">
              <a:off x="3453" y="2208"/>
              <a:ext cx="963" cy="0"/>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66"/>
          <p:cNvGrpSpPr>
            <a:grpSpLocks/>
          </p:cNvGrpSpPr>
          <p:nvPr/>
        </p:nvGrpSpPr>
        <p:grpSpPr bwMode="auto">
          <a:xfrm>
            <a:off x="2219830" y="1199356"/>
            <a:ext cx="3086100" cy="1752600"/>
            <a:chOff x="1272" y="888"/>
            <a:chExt cx="1944" cy="1104"/>
          </a:xfrm>
        </p:grpSpPr>
        <p:sp>
          <p:nvSpPr>
            <p:cNvPr id="40986" name="AutoShape 48"/>
            <p:cNvSpPr>
              <a:spLocks noChangeArrowheads="1"/>
            </p:cNvSpPr>
            <p:nvPr/>
          </p:nvSpPr>
          <p:spPr bwMode="auto">
            <a:xfrm>
              <a:off x="1272" y="888"/>
              <a:ext cx="1944"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Ready Lamp (Green)</a:t>
              </a:r>
              <a:endParaRPr lang="en-US" sz="1800" b="0" dirty="0">
                <a:solidFill>
                  <a:srgbClr val="FFFF00"/>
                </a:solidFill>
              </a:endParaRPr>
            </a:p>
          </p:txBody>
        </p:sp>
        <p:sp>
          <p:nvSpPr>
            <p:cNvPr id="40987" name="Line 49"/>
            <p:cNvSpPr>
              <a:spLocks noChangeShapeType="1"/>
            </p:cNvSpPr>
            <p:nvPr/>
          </p:nvSpPr>
          <p:spPr bwMode="auto">
            <a:xfrm>
              <a:off x="1896" y="1176"/>
              <a:ext cx="2" cy="816"/>
            </a:xfrm>
            <a:prstGeom prst="line">
              <a:avLst/>
            </a:prstGeom>
            <a:noFill/>
            <a:ln w="57150">
              <a:solidFill>
                <a:srgbClr val="FF0000"/>
              </a:solidFill>
              <a:round/>
              <a:headEnd/>
              <a:tailEnd type="triangle" w="med" len="med"/>
            </a:ln>
          </p:spPr>
          <p:txBody>
            <a:bodyPr/>
            <a:lstStyle/>
            <a:p>
              <a:endParaRPr lang="en-US" dirty="0"/>
            </a:p>
          </p:txBody>
        </p:sp>
      </p:grpSp>
      <p:grpSp>
        <p:nvGrpSpPr>
          <p:cNvPr id="4" name="Group 53"/>
          <p:cNvGrpSpPr>
            <a:grpSpLocks/>
          </p:cNvGrpSpPr>
          <p:nvPr/>
        </p:nvGrpSpPr>
        <p:grpSpPr bwMode="auto">
          <a:xfrm>
            <a:off x="5265739" y="3713956"/>
            <a:ext cx="4673601" cy="457200"/>
            <a:chOff x="3317" y="2592"/>
            <a:chExt cx="2944" cy="288"/>
          </a:xfrm>
        </p:grpSpPr>
        <p:sp>
          <p:nvSpPr>
            <p:cNvPr id="40984" name="AutoShape 54"/>
            <p:cNvSpPr>
              <a:spLocks noChangeArrowheads="1"/>
            </p:cNvSpPr>
            <p:nvPr/>
          </p:nvSpPr>
          <p:spPr bwMode="auto">
            <a:xfrm>
              <a:off x="4416" y="2592"/>
              <a:ext cx="1845"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Candidate’s Button</a:t>
              </a:r>
              <a:endParaRPr lang="en-US" sz="1800" b="0" dirty="0">
                <a:solidFill>
                  <a:srgbClr val="FFFF00"/>
                </a:solidFill>
              </a:endParaRPr>
            </a:p>
          </p:txBody>
        </p:sp>
        <p:sp>
          <p:nvSpPr>
            <p:cNvPr id="40985" name="Line 55"/>
            <p:cNvSpPr>
              <a:spLocks noChangeShapeType="1"/>
            </p:cNvSpPr>
            <p:nvPr/>
          </p:nvSpPr>
          <p:spPr bwMode="auto">
            <a:xfrm flipH="1">
              <a:off x="3317" y="2736"/>
              <a:ext cx="1099" cy="0"/>
            </a:xfrm>
            <a:prstGeom prst="line">
              <a:avLst/>
            </a:prstGeom>
            <a:noFill/>
            <a:ln w="57150">
              <a:solidFill>
                <a:srgbClr val="FF0000"/>
              </a:solidFill>
              <a:round/>
              <a:headEnd/>
              <a:tailEnd type="triangle" w="med" len="med"/>
            </a:ln>
          </p:spPr>
          <p:txBody>
            <a:bodyPr/>
            <a:lstStyle/>
            <a:p>
              <a:endParaRPr lang="en-US" dirty="0"/>
            </a:p>
          </p:txBody>
        </p:sp>
      </p:grpSp>
      <p:grpSp>
        <p:nvGrpSpPr>
          <p:cNvPr id="5" name="Group 72"/>
          <p:cNvGrpSpPr>
            <a:grpSpLocks/>
          </p:cNvGrpSpPr>
          <p:nvPr/>
        </p:nvGrpSpPr>
        <p:grpSpPr bwMode="auto">
          <a:xfrm>
            <a:off x="4724399" y="4364182"/>
            <a:ext cx="5214937" cy="457200"/>
            <a:chOff x="2976" y="2880"/>
            <a:chExt cx="3168" cy="288"/>
          </a:xfrm>
        </p:grpSpPr>
        <p:sp>
          <p:nvSpPr>
            <p:cNvPr id="40982" name="AutoShape 57"/>
            <p:cNvSpPr>
              <a:spLocks noChangeArrowheads="1"/>
            </p:cNvSpPr>
            <p:nvPr/>
          </p:nvSpPr>
          <p:spPr bwMode="auto">
            <a:xfrm>
              <a:off x="4416" y="2880"/>
              <a:ext cx="1728"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Candidate’s Lamp</a:t>
              </a:r>
              <a:endParaRPr lang="en-US" sz="1800" b="0" dirty="0">
                <a:solidFill>
                  <a:srgbClr val="FFFF00"/>
                </a:solidFill>
              </a:endParaRPr>
            </a:p>
          </p:txBody>
        </p:sp>
        <p:sp>
          <p:nvSpPr>
            <p:cNvPr id="40983" name="Line 58"/>
            <p:cNvSpPr>
              <a:spLocks noChangeShapeType="1"/>
            </p:cNvSpPr>
            <p:nvPr/>
          </p:nvSpPr>
          <p:spPr bwMode="auto">
            <a:xfrm flipH="1">
              <a:off x="2976" y="3024"/>
              <a:ext cx="1440" cy="0"/>
            </a:xfrm>
            <a:prstGeom prst="line">
              <a:avLst/>
            </a:prstGeom>
            <a:noFill/>
            <a:ln w="57150">
              <a:solidFill>
                <a:srgbClr val="FF0000"/>
              </a:solidFill>
              <a:round/>
              <a:headEnd/>
              <a:tailEnd type="triangle" w="med" len="med"/>
            </a:ln>
          </p:spPr>
          <p:txBody>
            <a:bodyPr/>
            <a:lstStyle/>
            <a:p>
              <a:endParaRPr lang="en-US" dirty="0"/>
            </a:p>
          </p:txBody>
        </p:sp>
      </p:grpSp>
      <p:grpSp>
        <p:nvGrpSpPr>
          <p:cNvPr id="6" name="Group 71"/>
          <p:cNvGrpSpPr>
            <a:grpSpLocks/>
          </p:cNvGrpSpPr>
          <p:nvPr/>
        </p:nvGrpSpPr>
        <p:grpSpPr bwMode="auto">
          <a:xfrm>
            <a:off x="4148138" y="5334000"/>
            <a:ext cx="5791202" cy="457200"/>
            <a:chOff x="2613" y="3360"/>
            <a:chExt cx="3531" cy="288"/>
          </a:xfrm>
        </p:grpSpPr>
        <p:sp>
          <p:nvSpPr>
            <p:cNvPr id="40980" name="AutoShape 60"/>
            <p:cNvSpPr>
              <a:spLocks noChangeArrowheads="1"/>
            </p:cNvSpPr>
            <p:nvPr/>
          </p:nvSpPr>
          <p:spPr bwMode="auto">
            <a:xfrm>
              <a:off x="4416" y="3360"/>
              <a:ext cx="1728"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Ballot Paper Screen</a:t>
              </a:r>
              <a:endParaRPr lang="en-US" sz="1800" b="0" dirty="0">
                <a:solidFill>
                  <a:srgbClr val="FFFF00"/>
                </a:solidFill>
              </a:endParaRPr>
            </a:p>
          </p:txBody>
        </p:sp>
        <p:sp>
          <p:nvSpPr>
            <p:cNvPr id="40981" name="Line 61"/>
            <p:cNvSpPr>
              <a:spLocks noChangeShapeType="1"/>
            </p:cNvSpPr>
            <p:nvPr/>
          </p:nvSpPr>
          <p:spPr bwMode="auto">
            <a:xfrm flipH="1">
              <a:off x="2613" y="3504"/>
              <a:ext cx="1803" cy="0"/>
            </a:xfrm>
            <a:prstGeom prst="line">
              <a:avLst/>
            </a:prstGeom>
            <a:noFill/>
            <a:ln w="57150">
              <a:solidFill>
                <a:srgbClr val="FF0000"/>
              </a:solidFill>
              <a:round/>
              <a:headEnd/>
              <a:tailEnd type="triangle" w="med" len="med"/>
            </a:ln>
          </p:spPr>
          <p:txBody>
            <a:bodyPr/>
            <a:lstStyle/>
            <a:p>
              <a:endParaRPr lang="en-US" dirty="0"/>
            </a:p>
          </p:txBody>
        </p:sp>
      </p:grpSp>
      <p:grpSp>
        <p:nvGrpSpPr>
          <p:cNvPr id="7" name="Group 70"/>
          <p:cNvGrpSpPr>
            <a:grpSpLocks/>
          </p:cNvGrpSpPr>
          <p:nvPr/>
        </p:nvGrpSpPr>
        <p:grpSpPr bwMode="auto">
          <a:xfrm>
            <a:off x="109970" y="2660794"/>
            <a:ext cx="4038600" cy="3643313"/>
            <a:chOff x="180" y="1598"/>
            <a:chExt cx="2544" cy="2295"/>
          </a:xfrm>
        </p:grpSpPr>
        <p:sp>
          <p:nvSpPr>
            <p:cNvPr id="40978" name="AutoShape 63"/>
            <p:cNvSpPr>
              <a:spLocks noChangeArrowheads="1"/>
            </p:cNvSpPr>
            <p:nvPr/>
          </p:nvSpPr>
          <p:spPr bwMode="auto">
            <a:xfrm>
              <a:off x="180" y="3605"/>
              <a:ext cx="2544"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Interconnecting Cable</a:t>
              </a:r>
            </a:p>
          </p:txBody>
        </p:sp>
        <p:sp>
          <p:nvSpPr>
            <p:cNvPr id="40979" name="Line 64"/>
            <p:cNvSpPr>
              <a:spLocks noChangeShapeType="1"/>
            </p:cNvSpPr>
            <p:nvPr/>
          </p:nvSpPr>
          <p:spPr bwMode="auto">
            <a:xfrm flipV="1">
              <a:off x="447" y="1598"/>
              <a:ext cx="1317" cy="0"/>
            </a:xfrm>
            <a:prstGeom prst="line">
              <a:avLst/>
            </a:prstGeom>
            <a:noFill/>
            <a:ln w="57150">
              <a:solidFill>
                <a:srgbClr val="FF0000"/>
              </a:solidFill>
              <a:round/>
              <a:headEnd/>
              <a:tailEnd type="triangle" w="med" len="med"/>
            </a:ln>
          </p:spPr>
          <p:txBody>
            <a:bodyPr/>
            <a:lstStyle/>
            <a:p>
              <a:endParaRPr lang="en-US" dirty="0"/>
            </a:p>
          </p:txBody>
        </p:sp>
      </p:grpSp>
      <p:sp>
        <p:nvSpPr>
          <p:cNvPr id="32" name="Line 64"/>
          <p:cNvSpPr>
            <a:spLocks noChangeShapeType="1"/>
          </p:cNvSpPr>
          <p:nvPr/>
        </p:nvSpPr>
        <p:spPr bwMode="auto">
          <a:xfrm flipH="1" flipV="1">
            <a:off x="535564" y="2660793"/>
            <a:ext cx="433" cy="3186113"/>
          </a:xfrm>
          <a:prstGeom prst="line">
            <a:avLst/>
          </a:prstGeom>
          <a:noFill/>
          <a:ln w="57150">
            <a:solidFill>
              <a:srgbClr val="FF0000"/>
            </a:solidFill>
            <a:round/>
            <a:headEnd/>
            <a:tailEnd type="triangle" w="med" len="med"/>
          </a:ln>
        </p:spPr>
        <p:txBody>
          <a:bodyPr/>
          <a:lstStyle/>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3500"/>
                            </p:stCondLst>
                            <p:childTnLst>
                              <p:par>
                                <p:cTn id="17" presetID="22" presetClass="entr" presetSubtype="2"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5000"/>
                            </p:stCondLst>
                            <p:childTnLst>
                              <p:par>
                                <p:cTn id="21" presetID="22" presetClass="entr" presetSubtype="2"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6500"/>
                            </p:stCondLst>
                            <p:childTnLst>
                              <p:par>
                                <p:cTn id="25" presetID="22" presetClass="entr" presetSubtype="2" fill="hold" nodeType="after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Users\RAVI\Desktop\TLD PHOTOS 04.04.18\DSC_46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293" y="3790156"/>
            <a:ext cx="3971644"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C:\Users\RAVI\Desktop\TLD PHOTOS 04.04.18\DSC_46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292" y="1418034"/>
            <a:ext cx="3971645" cy="2239566"/>
          </a:xfrm>
          <a:prstGeom prst="rect">
            <a:avLst/>
          </a:prstGeom>
          <a:noFill/>
          <a:extLst>
            <a:ext uri="{909E8E84-426E-40DD-AFC4-6F175D3DCCD1}">
              <a14:hiddenFill xmlns:a14="http://schemas.microsoft.com/office/drawing/2010/main">
                <a:solidFill>
                  <a:srgbClr val="FFFFFF"/>
                </a:solidFill>
              </a14:hiddenFill>
            </a:ext>
          </a:extLst>
        </p:spPr>
      </p:pic>
      <p:sp>
        <p:nvSpPr>
          <p:cNvPr id="39944" name="Text Box 8"/>
          <p:cNvSpPr txBox="1">
            <a:spLocks noChangeArrowheads="1"/>
          </p:cNvSpPr>
          <p:nvPr/>
        </p:nvSpPr>
        <p:spPr bwMode="auto">
          <a:xfrm>
            <a:off x="1143000" y="838200"/>
            <a:ext cx="8677275" cy="519113"/>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spcBef>
                <a:spcPct val="50000"/>
              </a:spcBef>
              <a:defRPr/>
            </a:pPr>
            <a:r>
              <a:rPr lang="en-US" sz="2800" dirty="0">
                <a:solidFill>
                  <a:srgbClr val="FFFF99"/>
                </a:solidFill>
              </a:rPr>
              <a:t>Opening of Connector </a:t>
            </a:r>
            <a:r>
              <a:rPr lang="en-US" sz="2800" dirty="0" smtClean="0">
                <a:solidFill>
                  <a:srgbClr val="FFFF99"/>
                </a:solidFill>
              </a:rPr>
              <a:t>and Battery Box </a:t>
            </a:r>
            <a:r>
              <a:rPr lang="en-US" sz="2800" dirty="0">
                <a:solidFill>
                  <a:srgbClr val="FFFF99"/>
                </a:solidFill>
              </a:rPr>
              <a:t>Door</a:t>
            </a:r>
          </a:p>
        </p:txBody>
      </p:sp>
      <p:sp>
        <p:nvSpPr>
          <p:cNvPr id="39946" name="AutoShape 10"/>
          <p:cNvSpPr>
            <a:spLocks noChangeArrowheads="1"/>
          </p:cNvSpPr>
          <p:nvPr/>
        </p:nvSpPr>
        <p:spPr bwMode="auto">
          <a:xfrm>
            <a:off x="163219" y="2647156"/>
            <a:ext cx="1851318" cy="1219200"/>
          </a:xfrm>
          <a:prstGeom prst="irregularSeal2">
            <a:avLst/>
          </a:prstGeom>
          <a:solidFill>
            <a:schemeClr val="accent1"/>
          </a:solidFill>
          <a:ln w="9525">
            <a:solidFill>
              <a:schemeClr val="tx1"/>
            </a:solidFill>
            <a:miter lim="800000"/>
            <a:headEnd/>
            <a:tailEnd/>
          </a:ln>
        </p:spPr>
        <p:txBody>
          <a:bodyPr wrap="none" anchor="ctr"/>
          <a:lstStyle/>
          <a:p>
            <a:pPr>
              <a:spcBef>
                <a:spcPct val="0"/>
              </a:spcBef>
            </a:pPr>
            <a:r>
              <a:rPr lang="en-US" dirty="0">
                <a:solidFill>
                  <a:srgbClr val="FFFF00"/>
                </a:solidFill>
              </a:rPr>
              <a:t>Lift to </a:t>
            </a:r>
            <a:endParaRPr lang="en-US" dirty="0" smtClean="0">
              <a:solidFill>
                <a:srgbClr val="FFFF00"/>
              </a:solidFill>
            </a:endParaRPr>
          </a:p>
          <a:p>
            <a:pPr>
              <a:spcBef>
                <a:spcPct val="0"/>
              </a:spcBef>
            </a:pPr>
            <a:r>
              <a:rPr lang="en-US" dirty="0" smtClean="0">
                <a:solidFill>
                  <a:srgbClr val="FFFF00"/>
                </a:solidFill>
              </a:rPr>
              <a:t>Open</a:t>
            </a:r>
            <a:endParaRPr lang="en-US" sz="1800" b="0" dirty="0">
              <a:solidFill>
                <a:srgbClr val="FFFF00"/>
              </a:solidFill>
            </a:endParaRPr>
          </a:p>
        </p:txBody>
      </p:sp>
      <p:sp>
        <p:nvSpPr>
          <p:cNvPr id="1029" name="Rectangle 11"/>
          <p:cNvSpPr>
            <a:spLocks noChangeArrowheads="1"/>
          </p:cNvSpPr>
          <p:nvPr/>
        </p:nvSpPr>
        <p:spPr bwMode="auto">
          <a:xfrm>
            <a:off x="2457564" y="0"/>
            <a:ext cx="5367110"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 – Rear View</a:t>
            </a:r>
          </a:p>
        </p:txBody>
      </p:sp>
      <p:grpSp>
        <p:nvGrpSpPr>
          <p:cNvPr id="2" name="Group 20"/>
          <p:cNvGrpSpPr>
            <a:grpSpLocks/>
          </p:cNvGrpSpPr>
          <p:nvPr/>
        </p:nvGrpSpPr>
        <p:grpSpPr bwMode="auto">
          <a:xfrm>
            <a:off x="4833937" y="1656556"/>
            <a:ext cx="4791495" cy="457200"/>
            <a:chOff x="3654" y="2016"/>
            <a:chExt cx="2490" cy="288"/>
          </a:xfrm>
        </p:grpSpPr>
        <p:sp>
          <p:nvSpPr>
            <p:cNvPr id="1033" name="Line 15"/>
            <p:cNvSpPr>
              <a:spLocks noChangeShapeType="1"/>
            </p:cNvSpPr>
            <p:nvPr/>
          </p:nvSpPr>
          <p:spPr bwMode="auto">
            <a:xfrm flipH="1">
              <a:off x="3654" y="2160"/>
              <a:ext cx="1002" cy="0"/>
            </a:xfrm>
            <a:prstGeom prst="line">
              <a:avLst/>
            </a:prstGeom>
            <a:noFill/>
            <a:ln w="57150">
              <a:solidFill>
                <a:srgbClr val="FF0000"/>
              </a:solidFill>
              <a:round/>
              <a:headEnd/>
              <a:tailEnd type="triangle" w="med" len="med"/>
            </a:ln>
          </p:spPr>
          <p:txBody>
            <a:bodyPr/>
            <a:lstStyle/>
            <a:p>
              <a:endParaRPr lang="en-US" dirty="0"/>
            </a:p>
          </p:txBody>
        </p:sp>
        <p:sp>
          <p:nvSpPr>
            <p:cNvPr id="1034" name="AutoShape 14"/>
            <p:cNvSpPr>
              <a:spLocks noChangeArrowheads="1"/>
            </p:cNvSpPr>
            <p:nvPr/>
          </p:nvSpPr>
          <p:spPr bwMode="auto">
            <a:xfrm>
              <a:off x="4416" y="2016"/>
              <a:ext cx="1728"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Connector Box door</a:t>
              </a:r>
              <a:endParaRPr lang="en-US" sz="1800" b="0" dirty="0">
                <a:solidFill>
                  <a:srgbClr val="FFFF00"/>
                </a:solidFill>
              </a:endParaRPr>
            </a:p>
          </p:txBody>
        </p:sp>
      </p:grpSp>
      <p:grpSp>
        <p:nvGrpSpPr>
          <p:cNvPr id="14" name="Group 20"/>
          <p:cNvGrpSpPr>
            <a:grpSpLocks/>
          </p:cNvGrpSpPr>
          <p:nvPr/>
        </p:nvGrpSpPr>
        <p:grpSpPr bwMode="auto">
          <a:xfrm>
            <a:off x="5062928" y="4606597"/>
            <a:ext cx="4647173" cy="457200"/>
            <a:chOff x="3773" y="2016"/>
            <a:chExt cx="2415" cy="288"/>
          </a:xfrm>
        </p:grpSpPr>
        <p:sp>
          <p:nvSpPr>
            <p:cNvPr id="15" name="Line 15"/>
            <p:cNvSpPr>
              <a:spLocks noChangeShapeType="1"/>
            </p:cNvSpPr>
            <p:nvPr/>
          </p:nvSpPr>
          <p:spPr bwMode="auto">
            <a:xfrm flipH="1">
              <a:off x="3773" y="2160"/>
              <a:ext cx="883" cy="0"/>
            </a:xfrm>
            <a:prstGeom prst="line">
              <a:avLst/>
            </a:prstGeom>
            <a:noFill/>
            <a:ln w="57150">
              <a:solidFill>
                <a:srgbClr val="FF0000"/>
              </a:solidFill>
              <a:round/>
              <a:headEnd/>
              <a:tailEnd type="triangle" w="med" len="med"/>
            </a:ln>
          </p:spPr>
          <p:txBody>
            <a:bodyPr/>
            <a:lstStyle/>
            <a:p>
              <a:endParaRPr lang="en-US" dirty="0"/>
            </a:p>
          </p:txBody>
        </p:sp>
        <p:sp>
          <p:nvSpPr>
            <p:cNvPr id="16" name="AutoShape 14"/>
            <p:cNvSpPr>
              <a:spLocks noChangeArrowheads="1"/>
            </p:cNvSpPr>
            <p:nvPr/>
          </p:nvSpPr>
          <p:spPr bwMode="auto">
            <a:xfrm>
              <a:off x="4460" y="2016"/>
              <a:ext cx="1728"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smtClean="0">
                  <a:solidFill>
                    <a:srgbClr val="FFFF00"/>
                  </a:solidFill>
                </a:rPr>
                <a:t>Battery </a:t>
              </a:r>
              <a:r>
                <a:rPr lang="en-US" dirty="0">
                  <a:solidFill>
                    <a:srgbClr val="FFFF00"/>
                  </a:solidFill>
                </a:rPr>
                <a:t>Box door</a:t>
              </a:r>
              <a:endParaRPr lang="en-US" sz="1800" b="0" dirty="0">
                <a:solidFill>
                  <a:srgbClr val="FFFF00"/>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39946"/>
                                        </p:tgtEl>
                                        <p:attrNameLst>
                                          <p:attrName>style.visibility</p:attrName>
                                        </p:attrNameLst>
                                      </p:cBhvr>
                                      <p:to>
                                        <p:strVal val="visible"/>
                                      </p:to>
                                    </p:set>
                                    <p:anim calcmode="lin" valueType="num">
                                      <p:cBhvr>
                                        <p:cTn id="11" dur="500" fill="hold"/>
                                        <p:tgtEl>
                                          <p:spTgt spid="39946"/>
                                        </p:tgtEl>
                                        <p:attrNameLst>
                                          <p:attrName>ppt_w</p:attrName>
                                        </p:attrNameLst>
                                      </p:cBhvr>
                                      <p:tavLst>
                                        <p:tav tm="0">
                                          <p:val>
                                            <p:fltVal val="0"/>
                                          </p:val>
                                        </p:tav>
                                        <p:tav tm="100000">
                                          <p:val>
                                            <p:strVal val="#ppt_w"/>
                                          </p:val>
                                        </p:tav>
                                      </p:tavLst>
                                    </p:anim>
                                    <p:anim calcmode="lin" valueType="num">
                                      <p:cBhvr>
                                        <p:cTn id="12" dur="500" fill="hold"/>
                                        <p:tgtEl>
                                          <p:spTgt spid="39946"/>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RAVI\Desktop\TLD PHOTOS 04.04.18\DSC_46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2937" y="1006428"/>
            <a:ext cx="3430619" cy="5546772"/>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9"/>
          <p:cNvSpPr>
            <a:spLocks noChangeArrowheads="1"/>
          </p:cNvSpPr>
          <p:nvPr/>
        </p:nvSpPr>
        <p:spPr bwMode="auto">
          <a:xfrm>
            <a:off x="1753799" y="0"/>
            <a:ext cx="6784165" cy="523220"/>
          </a:xfrm>
          <a:prstGeom prst="rect">
            <a:avLst/>
          </a:prstGeom>
          <a:noFill/>
          <a:ln w="9525">
            <a:noFill/>
            <a:miter lim="800000"/>
            <a:headEnd/>
            <a:tailEnd/>
          </a:ln>
        </p:spPr>
        <p:txBody>
          <a:bodyPr wrap="none">
            <a:spAutoFit/>
          </a:bodyPr>
          <a:lstStyle/>
          <a:p>
            <a:pPr>
              <a:spcBef>
                <a:spcPct val="5000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 – Parts in Rear View</a:t>
            </a:r>
          </a:p>
        </p:txBody>
      </p:sp>
      <p:grpSp>
        <p:nvGrpSpPr>
          <p:cNvPr id="2" name="Group 51"/>
          <p:cNvGrpSpPr>
            <a:grpSpLocks/>
          </p:cNvGrpSpPr>
          <p:nvPr/>
        </p:nvGrpSpPr>
        <p:grpSpPr bwMode="auto">
          <a:xfrm>
            <a:off x="6891339" y="3140215"/>
            <a:ext cx="3167063" cy="457200"/>
            <a:chOff x="4245" y="2832"/>
            <a:chExt cx="1995" cy="288"/>
          </a:xfrm>
        </p:grpSpPr>
        <p:sp>
          <p:nvSpPr>
            <p:cNvPr id="2067" name="AutoShape 52"/>
            <p:cNvSpPr>
              <a:spLocks noChangeArrowheads="1"/>
            </p:cNvSpPr>
            <p:nvPr/>
          </p:nvSpPr>
          <p:spPr bwMode="auto">
            <a:xfrm>
              <a:off x="5136" y="2832"/>
              <a:ext cx="1104"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Cable Clamp</a:t>
              </a:r>
            </a:p>
          </p:txBody>
        </p:sp>
        <p:sp>
          <p:nvSpPr>
            <p:cNvPr id="2068" name="Line 53"/>
            <p:cNvSpPr>
              <a:spLocks noChangeShapeType="1"/>
            </p:cNvSpPr>
            <p:nvPr/>
          </p:nvSpPr>
          <p:spPr bwMode="auto">
            <a:xfrm flipH="1">
              <a:off x="4245" y="2976"/>
              <a:ext cx="891" cy="0"/>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54"/>
          <p:cNvGrpSpPr>
            <a:grpSpLocks/>
          </p:cNvGrpSpPr>
          <p:nvPr/>
        </p:nvGrpSpPr>
        <p:grpSpPr bwMode="auto">
          <a:xfrm>
            <a:off x="7119939" y="1447800"/>
            <a:ext cx="2938463" cy="457200"/>
            <a:chOff x="4389" y="1632"/>
            <a:chExt cx="1851" cy="288"/>
          </a:xfrm>
        </p:grpSpPr>
        <p:sp>
          <p:nvSpPr>
            <p:cNvPr id="2065" name="AutoShape 55"/>
            <p:cNvSpPr>
              <a:spLocks noChangeArrowheads="1"/>
            </p:cNvSpPr>
            <p:nvPr/>
          </p:nvSpPr>
          <p:spPr bwMode="auto">
            <a:xfrm>
              <a:off x="5136" y="1632"/>
              <a:ext cx="1104"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Stand</a:t>
              </a:r>
            </a:p>
          </p:txBody>
        </p:sp>
        <p:sp>
          <p:nvSpPr>
            <p:cNvPr id="2066" name="Line 56"/>
            <p:cNvSpPr>
              <a:spLocks noChangeShapeType="1"/>
            </p:cNvSpPr>
            <p:nvPr/>
          </p:nvSpPr>
          <p:spPr bwMode="auto">
            <a:xfrm flipH="1">
              <a:off x="4389" y="1776"/>
              <a:ext cx="747" cy="0"/>
            </a:xfrm>
            <a:prstGeom prst="line">
              <a:avLst/>
            </a:prstGeom>
            <a:noFill/>
            <a:ln w="57150">
              <a:solidFill>
                <a:srgbClr val="FF0000"/>
              </a:solidFill>
              <a:round/>
              <a:headEnd/>
              <a:tailEnd type="triangle" w="med" len="med"/>
            </a:ln>
          </p:spPr>
          <p:txBody>
            <a:bodyPr/>
            <a:lstStyle/>
            <a:p>
              <a:endParaRPr lang="en-US" dirty="0"/>
            </a:p>
          </p:txBody>
        </p:sp>
      </p:grpSp>
      <p:grpSp>
        <p:nvGrpSpPr>
          <p:cNvPr id="4" name="Group 48"/>
          <p:cNvGrpSpPr>
            <a:grpSpLocks/>
          </p:cNvGrpSpPr>
          <p:nvPr/>
        </p:nvGrpSpPr>
        <p:grpSpPr bwMode="auto">
          <a:xfrm>
            <a:off x="342619" y="2494756"/>
            <a:ext cx="5710238" cy="457200"/>
            <a:chOff x="192" y="2112"/>
            <a:chExt cx="3597" cy="288"/>
          </a:xfrm>
        </p:grpSpPr>
        <p:sp>
          <p:nvSpPr>
            <p:cNvPr id="2063" name="AutoShape 49"/>
            <p:cNvSpPr>
              <a:spLocks noChangeArrowheads="1"/>
            </p:cNvSpPr>
            <p:nvPr/>
          </p:nvSpPr>
          <p:spPr bwMode="auto">
            <a:xfrm>
              <a:off x="192" y="2112"/>
              <a:ext cx="2112"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Connector Box Door</a:t>
              </a:r>
            </a:p>
          </p:txBody>
        </p:sp>
        <p:sp>
          <p:nvSpPr>
            <p:cNvPr id="2064" name="Line 50"/>
            <p:cNvSpPr>
              <a:spLocks noChangeShapeType="1"/>
            </p:cNvSpPr>
            <p:nvPr/>
          </p:nvSpPr>
          <p:spPr bwMode="auto">
            <a:xfrm>
              <a:off x="2304" y="2256"/>
              <a:ext cx="1485" cy="0"/>
            </a:xfrm>
            <a:prstGeom prst="line">
              <a:avLst/>
            </a:prstGeom>
            <a:noFill/>
            <a:ln w="57150">
              <a:solidFill>
                <a:srgbClr val="FF0000"/>
              </a:solidFill>
              <a:round/>
              <a:headEnd/>
              <a:tailEnd type="triangle" w="med" len="med"/>
            </a:ln>
          </p:spPr>
          <p:txBody>
            <a:bodyPr/>
            <a:lstStyle/>
            <a:p>
              <a:endParaRPr lang="en-US" dirty="0"/>
            </a:p>
          </p:txBody>
        </p:sp>
      </p:grpSp>
      <p:grpSp>
        <p:nvGrpSpPr>
          <p:cNvPr id="5" name="Group 61"/>
          <p:cNvGrpSpPr>
            <a:grpSpLocks/>
          </p:cNvGrpSpPr>
          <p:nvPr/>
        </p:nvGrpSpPr>
        <p:grpSpPr bwMode="auto">
          <a:xfrm>
            <a:off x="342619" y="3208477"/>
            <a:ext cx="5826125" cy="777875"/>
            <a:chOff x="192" y="2688"/>
            <a:chExt cx="3670" cy="490"/>
          </a:xfrm>
        </p:grpSpPr>
        <p:sp>
          <p:nvSpPr>
            <p:cNvPr id="2061" name="AutoShape 46"/>
            <p:cNvSpPr>
              <a:spLocks noChangeArrowheads="1"/>
            </p:cNvSpPr>
            <p:nvPr/>
          </p:nvSpPr>
          <p:spPr bwMode="auto">
            <a:xfrm>
              <a:off x="192" y="2688"/>
              <a:ext cx="2112" cy="490"/>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Connector for Additional </a:t>
              </a:r>
              <a:r>
                <a:rPr lang="en-US" dirty="0" smtClean="0">
                  <a:solidFill>
                    <a:srgbClr val="FFFF00"/>
                  </a:solidFill>
                </a:rPr>
                <a:t>Ballot </a:t>
              </a:r>
              <a:r>
                <a:rPr lang="en-US" dirty="0">
                  <a:solidFill>
                    <a:srgbClr val="FFFF00"/>
                  </a:solidFill>
                </a:rPr>
                <a:t>Unit</a:t>
              </a:r>
            </a:p>
          </p:txBody>
        </p:sp>
        <p:sp>
          <p:nvSpPr>
            <p:cNvPr id="2062" name="Line 47"/>
            <p:cNvSpPr>
              <a:spLocks noChangeShapeType="1"/>
            </p:cNvSpPr>
            <p:nvPr/>
          </p:nvSpPr>
          <p:spPr bwMode="auto">
            <a:xfrm flipV="1">
              <a:off x="2304" y="2933"/>
              <a:ext cx="1558" cy="0"/>
            </a:xfrm>
            <a:prstGeom prst="line">
              <a:avLst/>
            </a:prstGeom>
            <a:noFill/>
            <a:ln w="57150">
              <a:solidFill>
                <a:srgbClr val="FF0000"/>
              </a:solidFill>
              <a:round/>
              <a:headEnd/>
              <a:tailEnd type="triangle" w="med" len="med"/>
            </a:ln>
          </p:spPr>
          <p:txBody>
            <a:bodyPr/>
            <a:lstStyle/>
            <a:p>
              <a:endParaRPr lang="en-US" dirty="0"/>
            </a:p>
          </p:txBody>
        </p:sp>
      </p:grpSp>
      <p:grpSp>
        <p:nvGrpSpPr>
          <p:cNvPr id="21" name="Group 51"/>
          <p:cNvGrpSpPr>
            <a:grpSpLocks/>
          </p:cNvGrpSpPr>
          <p:nvPr/>
        </p:nvGrpSpPr>
        <p:grpSpPr bwMode="auto">
          <a:xfrm>
            <a:off x="7597775" y="4857703"/>
            <a:ext cx="2460625" cy="838200"/>
            <a:chOff x="4690" y="2738"/>
            <a:chExt cx="1550" cy="528"/>
          </a:xfrm>
        </p:grpSpPr>
        <p:sp>
          <p:nvSpPr>
            <p:cNvPr id="22" name="AutoShape 52"/>
            <p:cNvSpPr>
              <a:spLocks noChangeArrowheads="1"/>
            </p:cNvSpPr>
            <p:nvPr/>
          </p:nvSpPr>
          <p:spPr bwMode="auto">
            <a:xfrm>
              <a:off x="5136" y="2738"/>
              <a:ext cx="1104" cy="52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smtClean="0">
                  <a:solidFill>
                    <a:srgbClr val="FFFF00"/>
                  </a:solidFill>
                </a:rPr>
                <a:t>Battery Box</a:t>
              </a:r>
            </a:p>
            <a:p>
              <a:pPr>
                <a:spcBef>
                  <a:spcPct val="0"/>
                </a:spcBef>
              </a:pPr>
              <a:r>
                <a:rPr lang="en-US" dirty="0" smtClean="0">
                  <a:solidFill>
                    <a:srgbClr val="FFFF00"/>
                  </a:solidFill>
                </a:rPr>
                <a:t>Door</a:t>
              </a:r>
              <a:endParaRPr lang="en-US" dirty="0">
                <a:solidFill>
                  <a:srgbClr val="FFFF00"/>
                </a:solidFill>
              </a:endParaRPr>
            </a:p>
          </p:txBody>
        </p:sp>
        <p:sp>
          <p:nvSpPr>
            <p:cNvPr id="23" name="Line 53"/>
            <p:cNvSpPr>
              <a:spLocks noChangeShapeType="1"/>
            </p:cNvSpPr>
            <p:nvPr/>
          </p:nvSpPr>
          <p:spPr bwMode="auto">
            <a:xfrm flipH="1">
              <a:off x="4690" y="2976"/>
              <a:ext cx="446" cy="0"/>
            </a:xfrm>
            <a:prstGeom prst="line">
              <a:avLst/>
            </a:prstGeom>
            <a:noFill/>
            <a:ln w="57150">
              <a:solidFill>
                <a:srgbClr val="FF0000"/>
              </a:solidFill>
              <a:round/>
              <a:headEnd/>
              <a:tailEnd type="triangle" w="med" len="med"/>
            </a:ln>
          </p:spPr>
          <p:txBody>
            <a:bodyPr/>
            <a:lstStyle/>
            <a:p>
              <a:endParaRPr lang="en-US" dirty="0"/>
            </a:p>
          </p:txBody>
        </p:sp>
      </p:grpSp>
      <p:sp>
        <p:nvSpPr>
          <p:cNvPr id="24" name="AutoShape 46"/>
          <p:cNvSpPr>
            <a:spLocks noChangeArrowheads="1"/>
          </p:cNvSpPr>
          <p:nvPr/>
        </p:nvSpPr>
        <p:spPr bwMode="auto">
          <a:xfrm>
            <a:off x="349062" y="4155751"/>
            <a:ext cx="3352800" cy="1464231"/>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smtClean="0">
                <a:solidFill>
                  <a:srgbClr val="FFFF00"/>
                </a:solidFill>
              </a:rPr>
              <a:t>In case more than 4 Bus are used, Insert battery Pack in 5</a:t>
            </a:r>
            <a:r>
              <a:rPr lang="en-US" baseline="30000" dirty="0" smtClean="0">
                <a:solidFill>
                  <a:srgbClr val="FFFF00"/>
                </a:solidFill>
              </a:rPr>
              <a:t>th</a:t>
            </a:r>
            <a:r>
              <a:rPr lang="en-US" dirty="0" smtClean="0">
                <a:solidFill>
                  <a:srgbClr val="FFFF00"/>
                </a:solidFill>
              </a:rPr>
              <a:t>,9</a:t>
            </a:r>
            <a:r>
              <a:rPr lang="en-US" baseline="30000" dirty="0" smtClean="0">
                <a:solidFill>
                  <a:srgbClr val="FFFF00"/>
                </a:solidFill>
              </a:rPr>
              <a:t>th</a:t>
            </a:r>
            <a:r>
              <a:rPr lang="en-US" dirty="0" smtClean="0">
                <a:solidFill>
                  <a:srgbClr val="FFFF00"/>
                </a:solidFill>
              </a:rPr>
              <a:t>,13</a:t>
            </a:r>
            <a:r>
              <a:rPr lang="en-US" baseline="30000" dirty="0" smtClean="0">
                <a:solidFill>
                  <a:srgbClr val="FFFF00"/>
                </a:solidFill>
              </a:rPr>
              <a:t>th</a:t>
            </a:r>
            <a:r>
              <a:rPr lang="en-US" dirty="0" smtClean="0">
                <a:solidFill>
                  <a:srgbClr val="FFFF00"/>
                </a:solidFill>
              </a:rPr>
              <a:t>,17</a:t>
            </a:r>
            <a:r>
              <a:rPr lang="en-US" baseline="30000" dirty="0" smtClean="0">
                <a:solidFill>
                  <a:srgbClr val="FFFF00"/>
                </a:solidFill>
              </a:rPr>
              <a:t>th</a:t>
            </a:r>
            <a:r>
              <a:rPr lang="en-US" dirty="0" smtClean="0">
                <a:solidFill>
                  <a:srgbClr val="FFFF00"/>
                </a:solidFill>
              </a:rPr>
              <a:t>,21</a:t>
            </a:r>
            <a:r>
              <a:rPr lang="en-US" baseline="30000" dirty="0" smtClean="0">
                <a:solidFill>
                  <a:srgbClr val="FFFF00"/>
                </a:solidFill>
              </a:rPr>
              <a:t>st</a:t>
            </a:r>
            <a:r>
              <a:rPr lang="en-US" dirty="0" smtClean="0">
                <a:solidFill>
                  <a:srgbClr val="FFFF00"/>
                </a:solidFill>
              </a:rPr>
              <a:t>  BU</a:t>
            </a:r>
            <a:endParaRPr lang="en-US" dirty="0">
              <a:solidFill>
                <a:srgbClr val="FFFF00"/>
              </a:solidFill>
            </a:endParaRPr>
          </a:p>
        </p:txBody>
      </p:sp>
      <p:sp>
        <p:nvSpPr>
          <p:cNvPr id="25" name="Line 47"/>
          <p:cNvSpPr>
            <a:spLocks noChangeShapeType="1"/>
          </p:cNvSpPr>
          <p:nvPr/>
        </p:nvSpPr>
        <p:spPr bwMode="auto">
          <a:xfrm flipV="1">
            <a:off x="3701862" y="4926293"/>
            <a:ext cx="2732275" cy="0"/>
          </a:xfrm>
          <a:prstGeom prst="line">
            <a:avLst/>
          </a:prstGeom>
          <a:noFill/>
          <a:ln w="57150">
            <a:solidFill>
              <a:srgbClr val="FF0000"/>
            </a:solidFill>
            <a:round/>
            <a:headEnd/>
            <a:tailEnd type="triangle" w="med" len="med"/>
          </a:ln>
        </p:spPr>
        <p:txBody>
          <a:bodyPr/>
          <a:lstStyle/>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3500"/>
                            </p:stCondLst>
                            <p:childTnLst>
                              <p:par>
                                <p:cTn id="17" presetID="22" presetClass="entr" presetSubtype="2"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p:stCondLst>
                              <p:cond delay="5000"/>
                            </p:stCondLst>
                            <p:childTnLst>
                              <p:par>
                                <p:cTn id="21" presetID="22" presetClass="entr" presetSubtype="2" fill="hold"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RAVI\Desktop\TLD PHOTOS 04.04.18\D-05.04.2018-VVPAT\DSC_4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244" y="1454389"/>
            <a:ext cx="3113159" cy="3707367"/>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C:\Users\RAVI\Desktop\TLD PHOTOS 04.04.18\DSC_4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218" y="1449474"/>
            <a:ext cx="4153319" cy="3712282"/>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35"/>
          <p:cNvSpPr>
            <a:spLocks noChangeArrowheads="1"/>
          </p:cNvSpPr>
          <p:nvPr/>
        </p:nvSpPr>
        <p:spPr bwMode="auto">
          <a:xfrm>
            <a:off x="1065403" y="117475"/>
            <a:ext cx="8627682"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 – Opening of Front Door Cover</a:t>
            </a:r>
          </a:p>
        </p:txBody>
      </p:sp>
      <p:grpSp>
        <p:nvGrpSpPr>
          <p:cNvPr id="2" name="Group 49"/>
          <p:cNvGrpSpPr>
            <a:grpSpLocks/>
          </p:cNvGrpSpPr>
          <p:nvPr/>
        </p:nvGrpSpPr>
        <p:grpSpPr bwMode="auto">
          <a:xfrm>
            <a:off x="1290637" y="3409156"/>
            <a:ext cx="3467100" cy="2819400"/>
            <a:chOff x="1032" y="2112"/>
            <a:chExt cx="2184" cy="1776"/>
          </a:xfrm>
        </p:grpSpPr>
        <p:sp>
          <p:nvSpPr>
            <p:cNvPr id="3084" name="Oval 39"/>
            <p:cNvSpPr>
              <a:spLocks noChangeArrowheads="1"/>
            </p:cNvSpPr>
            <p:nvPr/>
          </p:nvSpPr>
          <p:spPr bwMode="auto">
            <a:xfrm>
              <a:off x="2104" y="2112"/>
              <a:ext cx="728" cy="495"/>
            </a:xfrm>
            <a:prstGeom prst="ellipse">
              <a:avLst/>
            </a:prstGeom>
            <a:noFill/>
            <a:ln w="57150">
              <a:solidFill>
                <a:srgbClr val="FF0000"/>
              </a:solidFill>
              <a:round/>
              <a:headEnd/>
              <a:tailEnd/>
            </a:ln>
          </p:spPr>
          <p:txBody>
            <a:bodyPr wrap="none" anchor="ctr"/>
            <a:lstStyle/>
            <a:p>
              <a:endParaRPr lang="en-GB" dirty="0"/>
            </a:p>
          </p:txBody>
        </p:sp>
        <p:sp>
          <p:nvSpPr>
            <p:cNvPr id="3085" name="AutoShape 40"/>
            <p:cNvSpPr>
              <a:spLocks noChangeArrowheads="1"/>
            </p:cNvSpPr>
            <p:nvPr/>
          </p:nvSpPr>
          <p:spPr bwMode="auto">
            <a:xfrm>
              <a:off x="1032" y="3600"/>
              <a:ext cx="2184"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Push the Latch backwards</a:t>
              </a:r>
            </a:p>
          </p:txBody>
        </p:sp>
        <p:sp>
          <p:nvSpPr>
            <p:cNvPr id="3086" name="Line 41"/>
            <p:cNvSpPr>
              <a:spLocks noChangeShapeType="1"/>
            </p:cNvSpPr>
            <p:nvPr/>
          </p:nvSpPr>
          <p:spPr bwMode="auto">
            <a:xfrm flipV="1">
              <a:off x="2472" y="2592"/>
              <a:ext cx="1" cy="1008"/>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52"/>
          <p:cNvGrpSpPr>
            <a:grpSpLocks/>
          </p:cNvGrpSpPr>
          <p:nvPr/>
        </p:nvGrpSpPr>
        <p:grpSpPr bwMode="auto">
          <a:xfrm>
            <a:off x="6434137" y="1885203"/>
            <a:ext cx="2514600" cy="4654550"/>
            <a:chOff x="4416" y="956"/>
            <a:chExt cx="1584" cy="2932"/>
          </a:xfrm>
        </p:grpSpPr>
        <p:sp>
          <p:nvSpPr>
            <p:cNvPr id="3081" name="AutoShape 43"/>
            <p:cNvSpPr>
              <a:spLocks noChangeArrowheads="1"/>
            </p:cNvSpPr>
            <p:nvPr/>
          </p:nvSpPr>
          <p:spPr bwMode="auto">
            <a:xfrm>
              <a:off x="4416" y="3600"/>
              <a:ext cx="1584"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Lift the Cover</a:t>
              </a:r>
            </a:p>
          </p:txBody>
        </p:sp>
        <p:sp>
          <p:nvSpPr>
            <p:cNvPr id="3082" name="Line 44"/>
            <p:cNvSpPr>
              <a:spLocks noChangeShapeType="1"/>
            </p:cNvSpPr>
            <p:nvPr/>
          </p:nvSpPr>
          <p:spPr bwMode="auto">
            <a:xfrm flipV="1">
              <a:off x="5184" y="2780"/>
              <a:ext cx="0" cy="820"/>
            </a:xfrm>
            <a:prstGeom prst="line">
              <a:avLst/>
            </a:prstGeom>
            <a:noFill/>
            <a:ln w="57150">
              <a:solidFill>
                <a:srgbClr val="FF0000"/>
              </a:solidFill>
              <a:round/>
              <a:headEnd/>
              <a:tailEnd type="triangle" w="med" len="med"/>
            </a:ln>
          </p:spPr>
          <p:txBody>
            <a:bodyPr/>
            <a:lstStyle/>
            <a:p>
              <a:endParaRPr lang="en-US" dirty="0"/>
            </a:p>
          </p:txBody>
        </p:sp>
        <p:sp>
          <p:nvSpPr>
            <p:cNvPr id="3083" name="Line 45"/>
            <p:cNvSpPr>
              <a:spLocks noChangeShapeType="1"/>
            </p:cNvSpPr>
            <p:nvPr/>
          </p:nvSpPr>
          <p:spPr bwMode="auto">
            <a:xfrm flipV="1">
              <a:off x="5376" y="956"/>
              <a:ext cx="0" cy="2644"/>
            </a:xfrm>
            <a:prstGeom prst="line">
              <a:avLst/>
            </a:prstGeom>
            <a:noFill/>
            <a:ln w="57150">
              <a:solidFill>
                <a:srgbClr val="FF0000"/>
              </a:solidFill>
              <a:round/>
              <a:headEnd/>
              <a:tailEnd type="triangle" w="med" len="med"/>
            </a:ln>
          </p:spPr>
          <p:txBody>
            <a:bodyP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RAVI\Desktop\TLD PHOTOS 04.04.18\DSC_46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0402" y="2113756"/>
            <a:ext cx="5113735" cy="3409157"/>
          </a:xfrm>
          <a:prstGeom prst="rect">
            <a:avLst/>
          </a:prstGeom>
          <a:noFill/>
          <a:extLst>
            <a:ext uri="{909E8E84-426E-40DD-AFC4-6F175D3DCCD1}">
              <a14:hiddenFill xmlns:a14="http://schemas.microsoft.com/office/drawing/2010/main">
                <a:solidFill>
                  <a:srgbClr val="FFFFFF"/>
                </a:solidFill>
              </a14:hiddenFill>
            </a:ext>
          </a:extLst>
        </p:spPr>
      </p:pic>
      <p:sp>
        <p:nvSpPr>
          <p:cNvPr id="41987" name="Rectangle 34"/>
          <p:cNvSpPr>
            <a:spLocks noChangeArrowheads="1"/>
          </p:cNvSpPr>
          <p:nvPr/>
        </p:nvSpPr>
        <p:spPr bwMode="auto">
          <a:xfrm>
            <a:off x="2278482" y="0"/>
            <a:ext cx="5953873"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 – Internal Parts</a:t>
            </a:r>
          </a:p>
        </p:txBody>
      </p:sp>
      <p:grpSp>
        <p:nvGrpSpPr>
          <p:cNvPr id="2" name="Group 41"/>
          <p:cNvGrpSpPr>
            <a:grpSpLocks/>
          </p:cNvGrpSpPr>
          <p:nvPr/>
        </p:nvGrpSpPr>
        <p:grpSpPr bwMode="auto">
          <a:xfrm>
            <a:off x="5295900" y="2951956"/>
            <a:ext cx="4838700" cy="457200"/>
            <a:chOff x="3336" y="1536"/>
            <a:chExt cx="3048" cy="288"/>
          </a:xfrm>
        </p:grpSpPr>
        <p:sp>
          <p:nvSpPr>
            <p:cNvPr id="42000" name="AutoShape 22"/>
            <p:cNvSpPr>
              <a:spLocks noChangeArrowheads="1"/>
            </p:cNvSpPr>
            <p:nvPr/>
          </p:nvSpPr>
          <p:spPr bwMode="auto">
            <a:xfrm>
              <a:off x="4608" y="1536"/>
              <a:ext cx="1776"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smtClean="0">
                  <a:solidFill>
                    <a:srgbClr val="FFFF00"/>
                  </a:solidFill>
                </a:rPr>
                <a:t>Thumbs Wheel</a:t>
              </a:r>
              <a:endParaRPr lang="en-US" sz="1800" dirty="0">
                <a:solidFill>
                  <a:srgbClr val="FFFF00"/>
                </a:solidFill>
              </a:endParaRPr>
            </a:p>
          </p:txBody>
        </p:sp>
        <p:sp>
          <p:nvSpPr>
            <p:cNvPr id="42001" name="Line 25"/>
            <p:cNvSpPr>
              <a:spLocks noChangeShapeType="1"/>
            </p:cNvSpPr>
            <p:nvPr/>
          </p:nvSpPr>
          <p:spPr bwMode="auto">
            <a:xfrm flipH="1">
              <a:off x="3336" y="1680"/>
              <a:ext cx="1272" cy="0"/>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40"/>
          <p:cNvGrpSpPr>
            <a:grpSpLocks/>
          </p:cNvGrpSpPr>
          <p:nvPr/>
        </p:nvGrpSpPr>
        <p:grpSpPr bwMode="auto">
          <a:xfrm>
            <a:off x="5443538" y="3866356"/>
            <a:ext cx="4691063" cy="457200"/>
            <a:chOff x="3429" y="2256"/>
            <a:chExt cx="2955" cy="288"/>
          </a:xfrm>
        </p:grpSpPr>
        <p:sp>
          <p:nvSpPr>
            <p:cNvPr id="41998" name="AutoShape 23"/>
            <p:cNvSpPr>
              <a:spLocks noChangeArrowheads="1"/>
            </p:cNvSpPr>
            <p:nvPr/>
          </p:nvSpPr>
          <p:spPr bwMode="auto">
            <a:xfrm>
              <a:off x="4608" y="2256"/>
              <a:ext cx="1776"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Candidate’s Button</a:t>
              </a:r>
            </a:p>
          </p:txBody>
        </p:sp>
        <p:sp>
          <p:nvSpPr>
            <p:cNvPr id="41999" name="Line 26"/>
            <p:cNvSpPr>
              <a:spLocks noChangeShapeType="1"/>
            </p:cNvSpPr>
            <p:nvPr/>
          </p:nvSpPr>
          <p:spPr bwMode="auto">
            <a:xfrm flipH="1">
              <a:off x="3429" y="2400"/>
              <a:ext cx="1179" cy="5"/>
            </a:xfrm>
            <a:prstGeom prst="line">
              <a:avLst/>
            </a:prstGeom>
            <a:noFill/>
            <a:ln w="57150">
              <a:solidFill>
                <a:srgbClr val="FF0000"/>
              </a:solidFill>
              <a:round/>
              <a:headEnd/>
              <a:tailEnd type="triangle" w="med" len="med"/>
            </a:ln>
          </p:spPr>
          <p:txBody>
            <a:bodyPr/>
            <a:lstStyle/>
            <a:p>
              <a:endParaRPr lang="en-US" dirty="0"/>
            </a:p>
          </p:txBody>
        </p:sp>
      </p:grpSp>
      <p:grpSp>
        <p:nvGrpSpPr>
          <p:cNvPr id="4" name="Group 42"/>
          <p:cNvGrpSpPr>
            <a:grpSpLocks/>
          </p:cNvGrpSpPr>
          <p:nvPr/>
        </p:nvGrpSpPr>
        <p:grpSpPr bwMode="auto">
          <a:xfrm>
            <a:off x="3276600" y="4856956"/>
            <a:ext cx="6858000" cy="457200"/>
            <a:chOff x="2064" y="2928"/>
            <a:chExt cx="4320" cy="288"/>
          </a:xfrm>
        </p:grpSpPr>
        <p:sp>
          <p:nvSpPr>
            <p:cNvPr id="41996" name="AutoShape 24"/>
            <p:cNvSpPr>
              <a:spLocks noChangeArrowheads="1"/>
            </p:cNvSpPr>
            <p:nvPr/>
          </p:nvSpPr>
          <p:spPr bwMode="auto">
            <a:xfrm>
              <a:off x="4608" y="2928"/>
              <a:ext cx="1776"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Masking Tab</a:t>
              </a:r>
            </a:p>
          </p:txBody>
        </p:sp>
        <p:sp>
          <p:nvSpPr>
            <p:cNvPr id="41997" name="Line 27"/>
            <p:cNvSpPr>
              <a:spLocks noChangeShapeType="1"/>
            </p:cNvSpPr>
            <p:nvPr/>
          </p:nvSpPr>
          <p:spPr bwMode="auto">
            <a:xfrm flipH="1">
              <a:off x="2064" y="3072"/>
              <a:ext cx="2544" cy="0"/>
            </a:xfrm>
            <a:prstGeom prst="line">
              <a:avLst/>
            </a:prstGeom>
            <a:noFill/>
            <a:ln w="57150">
              <a:solidFill>
                <a:srgbClr val="FF0000"/>
              </a:solidFill>
              <a:round/>
              <a:headEnd/>
              <a:tailEnd type="triangle" w="med" len="med"/>
            </a:ln>
          </p:spPr>
          <p:txBody>
            <a:bodyPr/>
            <a:lstStyle/>
            <a:p>
              <a:endParaRPr lang="en-US" dirty="0"/>
            </a:p>
          </p:txBody>
        </p:sp>
      </p:grpSp>
      <p:grpSp>
        <p:nvGrpSpPr>
          <p:cNvPr id="5" name="Group 43"/>
          <p:cNvGrpSpPr>
            <a:grpSpLocks/>
          </p:cNvGrpSpPr>
          <p:nvPr/>
        </p:nvGrpSpPr>
        <p:grpSpPr bwMode="auto">
          <a:xfrm>
            <a:off x="1557337" y="1046956"/>
            <a:ext cx="2819400" cy="2093913"/>
            <a:chOff x="804" y="684"/>
            <a:chExt cx="1776" cy="1319"/>
          </a:xfrm>
        </p:grpSpPr>
        <p:sp>
          <p:nvSpPr>
            <p:cNvPr id="41994" name="Line 39"/>
            <p:cNvSpPr>
              <a:spLocks noChangeShapeType="1"/>
            </p:cNvSpPr>
            <p:nvPr/>
          </p:nvSpPr>
          <p:spPr bwMode="auto">
            <a:xfrm>
              <a:off x="1680" y="960"/>
              <a:ext cx="0" cy="1043"/>
            </a:xfrm>
            <a:prstGeom prst="line">
              <a:avLst/>
            </a:prstGeom>
            <a:noFill/>
            <a:ln w="57150">
              <a:solidFill>
                <a:srgbClr val="FF0000"/>
              </a:solidFill>
              <a:round/>
              <a:headEnd/>
              <a:tailEnd type="triangle" w="med" len="med"/>
            </a:ln>
          </p:spPr>
          <p:txBody>
            <a:bodyPr/>
            <a:lstStyle/>
            <a:p>
              <a:endParaRPr lang="en-US" dirty="0"/>
            </a:p>
          </p:txBody>
        </p:sp>
        <p:sp>
          <p:nvSpPr>
            <p:cNvPr id="41995" name="AutoShape 21"/>
            <p:cNvSpPr>
              <a:spLocks noChangeArrowheads="1"/>
            </p:cNvSpPr>
            <p:nvPr/>
          </p:nvSpPr>
          <p:spPr bwMode="auto">
            <a:xfrm>
              <a:off x="804" y="684"/>
              <a:ext cx="1776"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Ready Lamp</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3500"/>
                            </p:stCondLst>
                            <p:childTnLst>
                              <p:par>
                                <p:cTn id="17" presetID="22" presetClass="entr" presetSubtype="2"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5" name="Picture 109" descr="C:\Users\RAVI\Desktop\TLD PHOTOS 04.04.18\D-05.04.2018-VVPAT\DSC_47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1" y="2342357"/>
            <a:ext cx="2432374" cy="3405982"/>
          </a:xfrm>
          <a:prstGeom prst="rect">
            <a:avLst/>
          </a:prstGeom>
          <a:noFill/>
          <a:extLst>
            <a:ext uri="{909E8E84-426E-40DD-AFC4-6F175D3DCCD1}">
              <a14:hiddenFill xmlns:a14="http://schemas.microsoft.com/office/drawing/2010/main">
                <a:solidFill>
                  <a:srgbClr val="FFFFFF"/>
                </a:solidFill>
              </a14:hiddenFill>
            </a:ext>
          </a:extLst>
        </p:spPr>
      </p:pic>
      <p:pic>
        <p:nvPicPr>
          <p:cNvPr id="4204" name="Picture 108" descr="C:\Users\RAVI\Desktop\TLD PHOTOS 04.04.18\D-05.04.2018-VVPAT\DSC_47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7627" y="2342356"/>
            <a:ext cx="3864392" cy="2576261"/>
          </a:xfrm>
          <a:prstGeom prst="rect">
            <a:avLst/>
          </a:prstGeom>
          <a:noFill/>
          <a:extLst>
            <a:ext uri="{909E8E84-426E-40DD-AFC4-6F175D3DCCD1}">
              <a14:hiddenFill xmlns:a14="http://schemas.microsoft.com/office/drawing/2010/main">
                <a:solidFill>
                  <a:srgbClr val="FFFFFF"/>
                </a:solidFill>
              </a14:hiddenFill>
            </a:ext>
          </a:extLst>
        </p:spPr>
      </p:pic>
      <p:pic>
        <p:nvPicPr>
          <p:cNvPr id="4203" name="Picture 107" descr="C:\Users\RAVI\Desktop\TLD PHOTOS 04.04.18\D-05.04.2018-VVPAT\DSC_4713 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895" y="2342357"/>
            <a:ext cx="2497242" cy="2514599"/>
          </a:xfrm>
          <a:prstGeom prst="rect">
            <a:avLst/>
          </a:prstGeom>
          <a:noFill/>
          <a:extLst>
            <a:ext uri="{909E8E84-426E-40DD-AFC4-6F175D3DCCD1}">
              <a14:hiddenFill xmlns:a14="http://schemas.microsoft.com/office/drawing/2010/main">
                <a:solidFill>
                  <a:srgbClr val="FFFFFF"/>
                </a:solidFill>
              </a14:hiddenFill>
            </a:ext>
          </a:extLst>
        </p:spPr>
      </p:pic>
      <p:sp>
        <p:nvSpPr>
          <p:cNvPr id="36887" name="Text Box 23"/>
          <p:cNvSpPr txBox="1">
            <a:spLocks noChangeArrowheads="1"/>
          </p:cNvSpPr>
          <p:nvPr/>
        </p:nvSpPr>
        <p:spPr bwMode="auto">
          <a:xfrm>
            <a:off x="990600" y="838200"/>
            <a:ext cx="9124950" cy="519113"/>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spcBef>
                <a:spcPct val="50000"/>
              </a:spcBef>
              <a:defRPr/>
            </a:pPr>
            <a:r>
              <a:rPr lang="en-US" sz="2800" dirty="0">
                <a:solidFill>
                  <a:srgbClr val="FFFF99"/>
                </a:solidFill>
              </a:rPr>
              <a:t>Opening of the Ballot Paper Screen </a:t>
            </a:r>
          </a:p>
        </p:txBody>
      </p:sp>
      <p:sp>
        <p:nvSpPr>
          <p:cNvPr id="4102" name="Rectangle 38"/>
          <p:cNvSpPr>
            <a:spLocks noChangeArrowheads="1"/>
          </p:cNvSpPr>
          <p:nvPr/>
        </p:nvSpPr>
        <p:spPr bwMode="auto">
          <a:xfrm>
            <a:off x="3512308" y="0"/>
            <a:ext cx="3257622"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a:t>
            </a:r>
          </a:p>
        </p:txBody>
      </p:sp>
      <p:grpSp>
        <p:nvGrpSpPr>
          <p:cNvPr id="2" name="Group 62"/>
          <p:cNvGrpSpPr>
            <a:grpSpLocks/>
          </p:cNvGrpSpPr>
          <p:nvPr/>
        </p:nvGrpSpPr>
        <p:grpSpPr bwMode="auto">
          <a:xfrm>
            <a:off x="414337" y="3791744"/>
            <a:ext cx="2362200" cy="2132013"/>
            <a:chOff x="240" y="1969"/>
            <a:chExt cx="1488" cy="1343"/>
          </a:xfrm>
        </p:grpSpPr>
        <p:sp>
          <p:nvSpPr>
            <p:cNvPr id="4122" name="Oval 10"/>
            <p:cNvSpPr>
              <a:spLocks noChangeArrowheads="1"/>
            </p:cNvSpPr>
            <p:nvPr/>
          </p:nvSpPr>
          <p:spPr bwMode="auto">
            <a:xfrm>
              <a:off x="816" y="1969"/>
              <a:ext cx="324" cy="203"/>
            </a:xfrm>
            <a:prstGeom prst="ellipse">
              <a:avLst/>
            </a:prstGeom>
            <a:noFill/>
            <a:ln w="38100">
              <a:solidFill>
                <a:srgbClr val="FF0000"/>
              </a:solidFill>
              <a:round/>
              <a:headEnd/>
              <a:tailEnd/>
            </a:ln>
          </p:spPr>
          <p:txBody>
            <a:bodyPr wrap="none" anchor="ctr"/>
            <a:lstStyle/>
            <a:p>
              <a:endParaRPr lang="en-GB" dirty="0"/>
            </a:p>
          </p:txBody>
        </p:sp>
        <p:sp>
          <p:nvSpPr>
            <p:cNvPr id="4123" name="AutoShape 25"/>
            <p:cNvSpPr>
              <a:spLocks noChangeArrowheads="1"/>
            </p:cNvSpPr>
            <p:nvPr/>
          </p:nvSpPr>
          <p:spPr bwMode="auto">
            <a:xfrm>
              <a:off x="240" y="3072"/>
              <a:ext cx="1488" cy="24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Latch</a:t>
              </a:r>
            </a:p>
          </p:txBody>
        </p:sp>
        <p:sp>
          <p:nvSpPr>
            <p:cNvPr id="4124" name="Line 26"/>
            <p:cNvSpPr>
              <a:spLocks noChangeShapeType="1"/>
            </p:cNvSpPr>
            <p:nvPr/>
          </p:nvSpPr>
          <p:spPr bwMode="auto">
            <a:xfrm flipV="1">
              <a:off x="981" y="2160"/>
              <a:ext cx="0" cy="912"/>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61"/>
          <p:cNvGrpSpPr>
            <a:grpSpLocks/>
          </p:cNvGrpSpPr>
          <p:nvPr/>
        </p:nvGrpSpPr>
        <p:grpSpPr bwMode="auto">
          <a:xfrm>
            <a:off x="3124200" y="3614738"/>
            <a:ext cx="3810000" cy="2557463"/>
            <a:chOff x="1968" y="2277"/>
            <a:chExt cx="2400" cy="1611"/>
          </a:xfrm>
        </p:grpSpPr>
        <p:sp>
          <p:nvSpPr>
            <p:cNvPr id="4119" name="Line 29"/>
            <p:cNvSpPr>
              <a:spLocks noChangeShapeType="1"/>
            </p:cNvSpPr>
            <p:nvPr/>
          </p:nvSpPr>
          <p:spPr bwMode="auto">
            <a:xfrm flipV="1">
              <a:off x="3861" y="2277"/>
              <a:ext cx="1" cy="1344"/>
            </a:xfrm>
            <a:prstGeom prst="line">
              <a:avLst/>
            </a:prstGeom>
            <a:noFill/>
            <a:ln w="57150">
              <a:solidFill>
                <a:srgbClr val="FF0000"/>
              </a:solidFill>
              <a:round/>
              <a:headEnd/>
              <a:tailEnd type="triangle" w="med" len="med"/>
            </a:ln>
          </p:spPr>
          <p:txBody>
            <a:bodyPr/>
            <a:lstStyle/>
            <a:p>
              <a:endParaRPr lang="en-US" dirty="0"/>
            </a:p>
          </p:txBody>
        </p:sp>
        <p:sp>
          <p:nvSpPr>
            <p:cNvPr id="4120" name="Line 28"/>
            <p:cNvSpPr>
              <a:spLocks noChangeShapeType="1"/>
            </p:cNvSpPr>
            <p:nvPr/>
          </p:nvSpPr>
          <p:spPr bwMode="auto">
            <a:xfrm flipV="1">
              <a:off x="2469" y="2287"/>
              <a:ext cx="1" cy="1344"/>
            </a:xfrm>
            <a:prstGeom prst="line">
              <a:avLst/>
            </a:prstGeom>
            <a:noFill/>
            <a:ln w="57150">
              <a:solidFill>
                <a:srgbClr val="FF0000"/>
              </a:solidFill>
              <a:round/>
              <a:headEnd/>
              <a:tailEnd type="triangle" w="med" len="med"/>
            </a:ln>
          </p:spPr>
          <p:txBody>
            <a:bodyPr/>
            <a:lstStyle/>
            <a:p>
              <a:endParaRPr lang="en-US" dirty="0"/>
            </a:p>
          </p:txBody>
        </p:sp>
        <p:sp>
          <p:nvSpPr>
            <p:cNvPr id="4121" name="AutoShape 27"/>
            <p:cNvSpPr>
              <a:spLocks noChangeArrowheads="1"/>
            </p:cNvSpPr>
            <p:nvPr/>
          </p:nvSpPr>
          <p:spPr bwMode="auto">
            <a:xfrm>
              <a:off x="1968" y="3216"/>
              <a:ext cx="2400" cy="672"/>
            </a:xfrm>
            <a:prstGeom prst="roundRect">
              <a:avLst>
                <a:gd name="adj" fmla="val 16667"/>
              </a:avLst>
            </a:prstGeom>
            <a:solidFill>
              <a:schemeClr val="accent1"/>
            </a:solidFill>
            <a:ln w="9525">
              <a:solidFill>
                <a:schemeClr val="tx1"/>
              </a:solidFill>
              <a:round/>
              <a:headEnd/>
              <a:tailEnd/>
            </a:ln>
          </p:spPr>
          <p:txBody>
            <a:bodyPr anchor="ctr"/>
            <a:lstStyle/>
            <a:p>
              <a:pPr>
                <a:spcBef>
                  <a:spcPct val="0"/>
                </a:spcBef>
              </a:pPr>
              <a:r>
                <a:rPr lang="en-US" sz="1800" dirty="0">
                  <a:solidFill>
                    <a:srgbClr val="FFFF00"/>
                  </a:solidFill>
                </a:rPr>
                <a:t>Press down both the latches simultaneously and push</a:t>
              </a:r>
            </a:p>
          </p:txBody>
        </p:sp>
      </p:grpSp>
      <p:grpSp>
        <p:nvGrpSpPr>
          <p:cNvPr id="4" name="Group 64"/>
          <p:cNvGrpSpPr>
            <a:grpSpLocks/>
          </p:cNvGrpSpPr>
          <p:nvPr/>
        </p:nvGrpSpPr>
        <p:grpSpPr bwMode="auto">
          <a:xfrm>
            <a:off x="7239000" y="4681539"/>
            <a:ext cx="2362200" cy="1795463"/>
            <a:chOff x="4560" y="2949"/>
            <a:chExt cx="1488" cy="1131"/>
          </a:xfrm>
        </p:grpSpPr>
        <p:sp>
          <p:nvSpPr>
            <p:cNvPr id="4117" name="AutoShape 30"/>
            <p:cNvSpPr>
              <a:spLocks noChangeArrowheads="1"/>
            </p:cNvSpPr>
            <p:nvPr/>
          </p:nvSpPr>
          <p:spPr bwMode="auto">
            <a:xfrm>
              <a:off x="4560" y="3840"/>
              <a:ext cx="1488" cy="24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Screen Open</a:t>
              </a:r>
            </a:p>
          </p:txBody>
        </p:sp>
        <p:sp>
          <p:nvSpPr>
            <p:cNvPr id="4118" name="Line 31"/>
            <p:cNvSpPr>
              <a:spLocks noChangeShapeType="1"/>
            </p:cNvSpPr>
            <p:nvPr/>
          </p:nvSpPr>
          <p:spPr bwMode="auto">
            <a:xfrm flipV="1">
              <a:off x="5157" y="2949"/>
              <a:ext cx="0" cy="891"/>
            </a:xfrm>
            <a:prstGeom prst="line">
              <a:avLst/>
            </a:prstGeom>
            <a:noFill/>
            <a:ln w="57150">
              <a:solidFill>
                <a:srgbClr val="FF0000"/>
              </a:solidFill>
              <a:round/>
              <a:headEnd/>
              <a:tailEnd type="triangle" w="med" len="med"/>
            </a:ln>
          </p:spPr>
          <p:txBody>
            <a:bodyPr/>
            <a:lstStyle/>
            <a:p>
              <a:endParaRPr lang="en-US" dirty="0"/>
            </a:p>
          </p:txBody>
        </p:sp>
      </p:grpSp>
      <p:grpSp>
        <p:nvGrpSpPr>
          <p:cNvPr id="5" name="Group 37"/>
          <p:cNvGrpSpPr>
            <a:grpSpLocks/>
          </p:cNvGrpSpPr>
          <p:nvPr/>
        </p:nvGrpSpPr>
        <p:grpSpPr bwMode="auto">
          <a:xfrm>
            <a:off x="6858000" y="1600200"/>
            <a:ext cx="3200400" cy="1600200"/>
            <a:chOff x="4224" y="1008"/>
            <a:chExt cx="2016" cy="1008"/>
          </a:xfrm>
        </p:grpSpPr>
        <p:sp>
          <p:nvSpPr>
            <p:cNvPr id="4115" name="AutoShape 32"/>
            <p:cNvSpPr>
              <a:spLocks noChangeArrowheads="1"/>
            </p:cNvSpPr>
            <p:nvPr/>
          </p:nvSpPr>
          <p:spPr bwMode="auto">
            <a:xfrm>
              <a:off x="4224" y="1008"/>
              <a:ext cx="2016"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Space to fix Ballot Paper</a:t>
              </a:r>
            </a:p>
          </p:txBody>
        </p:sp>
        <p:sp>
          <p:nvSpPr>
            <p:cNvPr id="4116" name="Line 33"/>
            <p:cNvSpPr>
              <a:spLocks noChangeShapeType="1"/>
            </p:cNvSpPr>
            <p:nvPr/>
          </p:nvSpPr>
          <p:spPr bwMode="auto">
            <a:xfrm>
              <a:off x="5232" y="1296"/>
              <a:ext cx="0" cy="720"/>
            </a:xfrm>
            <a:prstGeom prst="line">
              <a:avLst/>
            </a:prstGeom>
            <a:noFill/>
            <a:ln w="57150">
              <a:solidFill>
                <a:srgbClr val="FF0000"/>
              </a:solidFill>
              <a:round/>
              <a:headEnd/>
              <a:tailEnd type="triangle" w="med" len="med"/>
            </a:ln>
          </p:spPr>
          <p:txBody>
            <a:bodyPr/>
            <a:lstStyle/>
            <a:p>
              <a:endParaRPr lang="en-US" dirty="0"/>
            </a:p>
          </p:txBody>
        </p:sp>
      </p:grpSp>
      <p:grpSp>
        <p:nvGrpSpPr>
          <p:cNvPr id="6" name="Group 60"/>
          <p:cNvGrpSpPr>
            <a:grpSpLocks/>
          </p:cNvGrpSpPr>
          <p:nvPr/>
        </p:nvGrpSpPr>
        <p:grpSpPr bwMode="auto">
          <a:xfrm>
            <a:off x="3295650" y="1810871"/>
            <a:ext cx="3200400" cy="1981200"/>
            <a:chOff x="2112" y="1008"/>
            <a:chExt cx="2016" cy="1248"/>
          </a:xfrm>
        </p:grpSpPr>
        <p:sp>
          <p:nvSpPr>
            <p:cNvPr id="4110" name="AutoShape 40"/>
            <p:cNvSpPr>
              <a:spLocks noChangeArrowheads="1"/>
            </p:cNvSpPr>
            <p:nvPr/>
          </p:nvSpPr>
          <p:spPr bwMode="auto">
            <a:xfrm>
              <a:off x="2112" y="1008"/>
              <a:ext cx="2016"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Sealing points</a:t>
              </a:r>
            </a:p>
          </p:txBody>
        </p:sp>
        <p:sp>
          <p:nvSpPr>
            <p:cNvPr id="4111" name="Oval 43"/>
            <p:cNvSpPr>
              <a:spLocks noChangeArrowheads="1"/>
            </p:cNvSpPr>
            <p:nvPr/>
          </p:nvSpPr>
          <p:spPr bwMode="auto">
            <a:xfrm>
              <a:off x="2796" y="2064"/>
              <a:ext cx="288" cy="192"/>
            </a:xfrm>
            <a:prstGeom prst="ellipse">
              <a:avLst/>
            </a:prstGeom>
            <a:noFill/>
            <a:ln w="38100">
              <a:solidFill>
                <a:srgbClr val="FF0000"/>
              </a:solidFill>
              <a:round/>
              <a:headEnd/>
              <a:tailEnd/>
            </a:ln>
          </p:spPr>
          <p:txBody>
            <a:bodyPr wrap="none" anchor="ctr"/>
            <a:lstStyle/>
            <a:p>
              <a:endParaRPr lang="en-GB" dirty="0"/>
            </a:p>
          </p:txBody>
        </p:sp>
        <p:sp>
          <p:nvSpPr>
            <p:cNvPr id="4112" name="Line 44"/>
            <p:cNvSpPr>
              <a:spLocks noChangeShapeType="1"/>
            </p:cNvSpPr>
            <p:nvPr/>
          </p:nvSpPr>
          <p:spPr bwMode="auto">
            <a:xfrm>
              <a:off x="2928" y="1296"/>
              <a:ext cx="0" cy="768"/>
            </a:xfrm>
            <a:prstGeom prst="line">
              <a:avLst/>
            </a:prstGeom>
            <a:noFill/>
            <a:ln w="57150">
              <a:solidFill>
                <a:srgbClr val="FF0000"/>
              </a:solidFill>
              <a:round/>
              <a:headEnd/>
              <a:tailEnd type="triangle" w="med" len="med"/>
            </a:ln>
          </p:spPr>
          <p:txBody>
            <a:bodyPr wrap="none" anchor="ctr"/>
            <a:lstStyle/>
            <a:p>
              <a:endParaRPr lang="en-US" dirty="0"/>
            </a:p>
          </p:txBody>
        </p:sp>
        <p:sp>
          <p:nvSpPr>
            <p:cNvPr id="4113" name="Oval 58"/>
            <p:cNvSpPr>
              <a:spLocks noChangeArrowheads="1"/>
            </p:cNvSpPr>
            <p:nvPr/>
          </p:nvSpPr>
          <p:spPr bwMode="auto">
            <a:xfrm>
              <a:off x="3264" y="2064"/>
              <a:ext cx="288" cy="192"/>
            </a:xfrm>
            <a:prstGeom prst="ellipse">
              <a:avLst/>
            </a:prstGeom>
            <a:noFill/>
            <a:ln w="38100">
              <a:solidFill>
                <a:srgbClr val="FF0000"/>
              </a:solidFill>
              <a:round/>
              <a:headEnd/>
              <a:tailEnd/>
            </a:ln>
          </p:spPr>
          <p:txBody>
            <a:bodyPr wrap="none" anchor="ctr"/>
            <a:lstStyle/>
            <a:p>
              <a:endParaRPr lang="en-GB" dirty="0"/>
            </a:p>
          </p:txBody>
        </p:sp>
        <p:sp>
          <p:nvSpPr>
            <p:cNvPr id="4114" name="Line 59"/>
            <p:cNvSpPr>
              <a:spLocks noChangeShapeType="1"/>
            </p:cNvSpPr>
            <p:nvPr/>
          </p:nvSpPr>
          <p:spPr bwMode="auto">
            <a:xfrm>
              <a:off x="3396" y="1296"/>
              <a:ext cx="0" cy="768"/>
            </a:xfrm>
            <a:prstGeom prst="line">
              <a:avLst/>
            </a:prstGeom>
            <a:noFill/>
            <a:ln w="57150">
              <a:solidFill>
                <a:srgbClr val="FF0000"/>
              </a:solidFill>
              <a:round/>
              <a:headEnd/>
              <a:tailEnd type="triangle" w="med" len="med"/>
            </a:ln>
          </p:spPr>
          <p:txBody>
            <a:bodyPr wrap="none" anchor="ct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2000"/>
                            </p:stCondLst>
                            <p:childTnLst>
                              <p:par>
                                <p:cTn id="13" presetID="22" presetClass="entr" presetSubtype="4"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5000"/>
                            </p:stCondLst>
                            <p:childTnLst>
                              <p:par>
                                <p:cTn id="21" presetID="22" presetClass="entr" presetSubtype="4"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RAVI\Desktop\TLD PHOTOS 04.04.18\Binder1_Page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0287" y="894556"/>
            <a:ext cx="3105850" cy="5562600"/>
          </a:xfrm>
          <a:prstGeom prst="rect">
            <a:avLst/>
          </a:prstGeom>
          <a:noFill/>
          <a:extLst>
            <a:ext uri="{909E8E84-426E-40DD-AFC4-6F175D3DCCD1}">
              <a14:hiddenFill xmlns:a14="http://schemas.microsoft.com/office/drawing/2010/main">
                <a:solidFill>
                  <a:srgbClr val="FFFFFF"/>
                </a:solidFill>
              </a14:hiddenFill>
            </a:ext>
          </a:extLst>
        </p:spPr>
      </p:pic>
      <p:sp>
        <p:nvSpPr>
          <p:cNvPr id="43011" name="Rectangle 4"/>
          <p:cNvSpPr>
            <a:spLocks noChangeArrowheads="1"/>
          </p:cNvSpPr>
          <p:nvPr/>
        </p:nvSpPr>
        <p:spPr bwMode="auto">
          <a:xfrm>
            <a:off x="3512308" y="0"/>
            <a:ext cx="3257622"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Ballot </a:t>
            </a:r>
            <a:r>
              <a:rPr lang="en-US" sz="2800" dirty="0">
                <a:solidFill>
                  <a:srgbClr val="FFFF00"/>
                </a:solidFill>
              </a:rPr>
              <a:t>Unit</a:t>
            </a:r>
          </a:p>
        </p:txBody>
      </p:sp>
      <p:grpSp>
        <p:nvGrpSpPr>
          <p:cNvPr id="2" name="Group 9"/>
          <p:cNvGrpSpPr>
            <a:grpSpLocks/>
          </p:cNvGrpSpPr>
          <p:nvPr/>
        </p:nvGrpSpPr>
        <p:grpSpPr bwMode="auto">
          <a:xfrm>
            <a:off x="6205539" y="3124200"/>
            <a:ext cx="3700463" cy="457200"/>
            <a:chOff x="3909" y="1968"/>
            <a:chExt cx="2331" cy="288"/>
          </a:xfrm>
        </p:grpSpPr>
        <p:sp>
          <p:nvSpPr>
            <p:cNvPr id="43015" name="AutoShape 6"/>
            <p:cNvSpPr>
              <a:spLocks noChangeArrowheads="1"/>
            </p:cNvSpPr>
            <p:nvPr/>
          </p:nvSpPr>
          <p:spPr bwMode="auto">
            <a:xfrm>
              <a:off x="4800" y="1968"/>
              <a:ext cx="1440"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Ballot Paper</a:t>
              </a:r>
            </a:p>
          </p:txBody>
        </p:sp>
        <p:sp>
          <p:nvSpPr>
            <p:cNvPr id="43016" name="Line 8"/>
            <p:cNvSpPr>
              <a:spLocks noChangeShapeType="1"/>
            </p:cNvSpPr>
            <p:nvPr/>
          </p:nvSpPr>
          <p:spPr bwMode="auto">
            <a:xfrm flipH="1">
              <a:off x="3909" y="2112"/>
              <a:ext cx="891" cy="0"/>
            </a:xfrm>
            <a:prstGeom prst="line">
              <a:avLst/>
            </a:prstGeom>
            <a:noFill/>
            <a:ln w="57150">
              <a:solidFill>
                <a:srgbClr val="FF0000"/>
              </a:solidFill>
              <a:round/>
              <a:headEnd/>
              <a:tailEnd type="triangle" w="med" len="med"/>
            </a:ln>
          </p:spPr>
          <p:txBody>
            <a:bodyPr wrap="none" anchor="ctr"/>
            <a:lstStyle/>
            <a:p>
              <a:endParaRPr lang="en-US" dirty="0"/>
            </a:p>
          </p:txBody>
        </p:sp>
      </p:grpSp>
      <p:grpSp>
        <p:nvGrpSpPr>
          <p:cNvPr id="10" name="Group 9"/>
          <p:cNvGrpSpPr>
            <a:grpSpLocks/>
          </p:cNvGrpSpPr>
          <p:nvPr/>
        </p:nvGrpSpPr>
        <p:grpSpPr bwMode="auto">
          <a:xfrm>
            <a:off x="5140325" y="4704556"/>
            <a:ext cx="4765675" cy="457200"/>
            <a:chOff x="3238" y="1968"/>
            <a:chExt cx="3002" cy="288"/>
          </a:xfrm>
        </p:grpSpPr>
        <p:sp>
          <p:nvSpPr>
            <p:cNvPr id="11" name="AutoShape 6"/>
            <p:cNvSpPr>
              <a:spLocks noChangeArrowheads="1"/>
            </p:cNvSpPr>
            <p:nvPr/>
          </p:nvSpPr>
          <p:spPr bwMode="auto">
            <a:xfrm>
              <a:off x="4800" y="1968"/>
              <a:ext cx="1440"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FFFF00"/>
                  </a:solidFill>
                </a:rPr>
                <a:t>Ballot </a:t>
              </a:r>
              <a:r>
                <a:rPr lang="en-US" sz="1800" dirty="0" smtClean="0">
                  <a:solidFill>
                    <a:srgbClr val="FFFF00"/>
                  </a:solidFill>
                </a:rPr>
                <a:t>Screen</a:t>
              </a:r>
              <a:endParaRPr lang="en-US" sz="1800" dirty="0">
                <a:solidFill>
                  <a:srgbClr val="FFFF00"/>
                </a:solidFill>
              </a:endParaRPr>
            </a:p>
          </p:txBody>
        </p:sp>
        <p:sp>
          <p:nvSpPr>
            <p:cNvPr id="12" name="Line 8"/>
            <p:cNvSpPr>
              <a:spLocks noChangeShapeType="1"/>
            </p:cNvSpPr>
            <p:nvPr/>
          </p:nvSpPr>
          <p:spPr bwMode="auto">
            <a:xfrm flipH="1">
              <a:off x="3238" y="2112"/>
              <a:ext cx="1562" cy="0"/>
            </a:xfrm>
            <a:prstGeom prst="line">
              <a:avLst/>
            </a:prstGeom>
            <a:noFill/>
            <a:ln w="57150">
              <a:solidFill>
                <a:srgbClr val="FF0000"/>
              </a:solidFill>
              <a:round/>
              <a:headEnd/>
              <a:tailEnd type="triangle" w="med" len="med"/>
            </a:ln>
          </p:spPr>
          <p:txBody>
            <a:bodyPr wrap="none" anchor="ctr"/>
            <a:lstStyle/>
            <a:p>
              <a:endParaRPr lang="en-US" dirty="0"/>
            </a:p>
          </p:txBody>
        </p:sp>
      </p:grpSp>
      <p:pic>
        <p:nvPicPr>
          <p:cNvPr id="1028" name="Picture 4" descr="C:\Users\RAVI\Desktop\EVM PPT\WP_20180508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28" y="850362"/>
            <a:ext cx="3079111" cy="5606793"/>
          </a:xfrm>
          <a:prstGeom prst="rect">
            <a:avLst/>
          </a:prstGeom>
          <a:noFill/>
          <a:extLst>
            <a:ext uri="{909E8E84-426E-40DD-AFC4-6F175D3DCCD1}">
              <a14:hiddenFill xmlns:a14="http://schemas.microsoft.com/office/drawing/2010/main">
                <a:solidFill>
                  <a:srgbClr val="FFFFFF"/>
                </a:solidFill>
              </a14:hiddenFill>
            </a:ext>
          </a:extLst>
        </p:spPr>
      </p:pic>
      <p:sp>
        <p:nvSpPr>
          <p:cNvPr id="15" name="Line 8"/>
          <p:cNvSpPr>
            <a:spLocks noChangeShapeType="1"/>
          </p:cNvSpPr>
          <p:nvPr/>
        </p:nvSpPr>
        <p:spPr bwMode="auto">
          <a:xfrm flipH="1">
            <a:off x="2697535" y="3505200"/>
            <a:ext cx="4922464" cy="0"/>
          </a:xfrm>
          <a:prstGeom prst="line">
            <a:avLst/>
          </a:prstGeom>
          <a:noFill/>
          <a:ln w="57150">
            <a:solidFill>
              <a:srgbClr val="FF0000"/>
            </a:solidFill>
            <a:round/>
            <a:headEnd/>
            <a:tailEnd type="triangle" w="med" len="med"/>
          </a:ln>
        </p:spPr>
        <p:txBody>
          <a:bodyPr wrap="none" anchor="ctr"/>
          <a:lstStyle/>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500"/>
                            </p:stCondLst>
                            <p:childTnLst>
                              <p:par>
                                <p:cTn id="9" presetID="22" presetClass="entr" presetSubtype="2"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4" name="Picture 34" descr="C:\Users\RAVI\Desktop\TLD PHOTOS 04.04.18\Binder1_Page_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37" y="2570956"/>
            <a:ext cx="5012100" cy="3848895"/>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22"/>
          <p:cNvSpPr>
            <a:spLocks noChangeArrowheads="1"/>
          </p:cNvSpPr>
          <p:nvPr/>
        </p:nvSpPr>
        <p:spPr bwMode="auto">
          <a:xfrm>
            <a:off x="2382838" y="0"/>
            <a:ext cx="5618162"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Front View</a:t>
            </a:r>
          </a:p>
        </p:txBody>
      </p:sp>
      <p:grpSp>
        <p:nvGrpSpPr>
          <p:cNvPr id="2" name="Group 30"/>
          <p:cNvGrpSpPr>
            <a:grpSpLocks/>
          </p:cNvGrpSpPr>
          <p:nvPr/>
        </p:nvGrpSpPr>
        <p:grpSpPr bwMode="auto">
          <a:xfrm>
            <a:off x="2624137" y="1281953"/>
            <a:ext cx="1905000" cy="1600200"/>
            <a:chOff x="1440" y="576"/>
            <a:chExt cx="1200" cy="1008"/>
          </a:xfrm>
        </p:grpSpPr>
        <p:sp>
          <p:nvSpPr>
            <p:cNvPr id="5142" name="AutoShape 8"/>
            <p:cNvSpPr>
              <a:spLocks noChangeArrowheads="1"/>
            </p:cNvSpPr>
            <p:nvPr/>
          </p:nvSpPr>
          <p:spPr bwMode="auto">
            <a:xfrm>
              <a:off x="1440" y="576"/>
              <a:ext cx="1200" cy="528"/>
            </a:xfrm>
            <a:prstGeom prst="roundRect">
              <a:avLst>
                <a:gd name="adj" fmla="val 16667"/>
              </a:avLst>
            </a:prstGeom>
            <a:solidFill>
              <a:schemeClr val="accent1"/>
            </a:solidFill>
            <a:ln w="9525">
              <a:solidFill>
                <a:schemeClr val="tx1"/>
              </a:solidFill>
              <a:round/>
              <a:headEnd/>
              <a:tailEnd/>
            </a:ln>
          </p:spPr>
          <p:txBody>
            <a:bodyPr lIns="91437" tIns="45719" rIns="91437" bIns="45719" anchor="ctr"/>
            <a:lstStyle/>
            <a:p>
              <a:pPr>
                <a:spcBef>
                  <a:spcPct val="0"/>
                </a:spcBef>
              </a:pPr>
              <a:r>
                <a:rPr lang="en-US" sz="1800" dirty="0">
                  <a:solidFill>
                    <a:srgbClr val="FFFF00"/>
                  </a:solidFill>
                </a:rPr>
                <a:t>Busy Lamp (Red)</a:t>
              </a:r>
            </a:p>
          </p:txBody>
        </p:sp>
        <p:sp>
          <p:nvSpPr>
            <p:cNvPr id="5143" name="Line 24"/>
            <p:cNvSpPr>
              <a:spLocks noChangeShapeType="1"/>
            </p:cNvSpPr>
            <p:nvPr/>
          </p:nvSpPr>
          <p:spPr bwMode="auto">
            <a:xfrm>
              <a:off x="1584" y="1104"/>
              <a:ext cx="0" cy="480"/>
            </a:xfrm>
            <a:prstGeom prst="line">
              <a:avLst/>
            </a:prstGeom>
            <a:noFill/>
            <a:ln w="57150">
              <a:solidFill>
                <a:srgbClr val="FF0000"/>
              </a:solidFill>
              <a:round/>
              <a:headEnd/>
              <a:tailEnd type="triangle" w="med" len="med"/>
            </a:ln>
          </p:spPr>
          <p:txBody>
            <a:bodyPr wrap="none" anchor="ctr"/>
            <a:lstStyle/>
            <a:p>
              <a:endParaRPr lang="en-US" dirty="0"/>
            </a:p>
          </p:txBody>
        </p:sp>
      </p:grpSp>
      <p:grpSp>
        <p:nvGrpSpPr>
          <p:cNvPr id="3" name="Group 31"/>
          <p:cNvGrpSpPr>
            <a:grpSpLocks/>
          </p:cNvGrpSpPr>
          <p:nvPr/>
        </p:nvGrpSpPr>
        <p:grpSpPr bwMode="auto">
          <a:xfrm>
            <a:off x="642937" y="914400"/>
            <a:ext cx="1905000" cy="2667000"/>
            <a:chOff x="144" y="576"/>
            <a:chExt cx="1200" cy="1680"/>
          </a:xfrm>
        </p:grpSpPr>
        <p:sp>
          <p:nvSpPr>
            <p:cNvPr id="5140" name="AutoShape 5"/>
            <p:cNvSpPr>
              <a:spLocks noChangeArrowheads="1"/>
            </p:cNvSpPr>
            <p:nvPr/>
          </p:nvSpPr>
          <p:spPr bwMode="auto">
            <a:xfrm>
              <a:off x="144" y="576"/>
              <a:ext cx="1200" cy="528"/>
            </a:xfrm>
            <a:prstGeom prst="roundRect">
              <a:avLst>
                <a:gd name="adj" fmla="val 16667"/>
              </a:avLst>
            </a:prstGeom>
            <a:solidFill>
              <a:schemeClr val="accent1"/>
            </a:solidFill>
            <a:ln w="9525">
              <a:solidFill>
                <a:schemeClr val="tx1"/>
              </a:solidFill>
              <a:round/>
              <a:headEnd/>
              <a:tailEnd/>
            </a:ln>
          </p:spPr>
          <p:txBody>
            <a:bodyPr lIns="91437" tIns="45719" rIns="91437" bIns="45719" anchor="ctr"/>
            <a:lstStyle/>
            <a:p>
              <a:pPr>
                <a:spcBef>
                  <a:spcPct val="0"/>
                </a:spcBef>
              </a:pPr>
              <a:r>
                <a:rPr lang="en-US" sz="1800" dirty="0">
                  <a:solidFill>
                    <a:srgbClr val="FFFF00"/>
                  </a:solidFill>
                </a:rPr>
                <a:t>Power ON Lamp (Green)</a:t>
              </a:r>
            </a:p>
          </p:txBody>
        </p:sp>
        <p:sp>
          <p:nvSpPr>
            <p:cNvPr id="5141" name="Line 23"/>
            <p:cNvSpPr>
              <a:spLocks noChangeShapeType="1"/>
            </p:cNvSpPr>
            <p:nvPr/>
          </p:nvSpPr>
          <p:spPr bwMode="auto">
            <a:xfrm>
              <a:off x="624" y="1104"/>
              <a:ext cx="0" cy="1152"/>
            </a:xfrm>
            <a:prstGeom prst="line">
              <a:avLst/>
            </a:prstGeom>
            <a:noFill/>
            <a:ln w="57150">
              <a:solidFill>
                <a:srgbClr val="FF0000"/>
              </a:solidFill>
              <a:round/>
              <a:headEnd/>
              <a:tailEnd type="triangle" w="med" len="med"/>
            </a:ln>
          </p:spPr>
          <p:txBody>
            <a:bodyPr wrap="none" anchor="ctr"/>
            <a:lstStyle/>
            <a:p>
              <a:endParaRPr lang="en-US" dirty="0"/>
            </a:p>
          </p:txBody>
        </p:sp>
      </p:grpSp>
      <p:grpSp>
        <p:nvGrpSpPr>
          <p:cNvPr id="4" name="Group 34"/>
          <p:cNvGrpSpPr>
            <a:grpSpLocks/>
          </p:cNvGrpSpPr>
          <p:nvPr/>
        </p:nvGrpSpPr>
        <p:grpSpPr bwMode="auto">
          <a:xfrm>
            <a:off x="2623484" y="2875756"/>
            <a:ext cx="6813550" cy="457200"/>
            <a:chOff x="1756" y="1584"/>
            <a:chExt cx="4292" cy="288"/>
          </a:xfrm>
        </p:grpSpPr>
        <p:sp>
          <p:nvSpPr>
            <p:cNvPr id="5138" name="AutoShape 11"/>
            <p:cNvSpPr>
              <a:spLocks noChangeArrowheads="1"/>
            </p:cNvSpPr>
            <p:nvPr/>
          </p:nvSpPr>
          <p:spPr bwMode="auto">
            <a:xfrm>
              <a:off x="4416" y="1584"/>
              <a:ext cx="1632" cy="28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Display Section</a:t>
              </a:r>
            </a:p>
          </p:txBody>
        </p:sp>
        <p:sp>
          <p:nvSpPr>
            <p:cNvPr id="5139" name="Line 12"/>
            <p:cNvSpPr>
              <a:spLocks noChangeShapeType="1"/>
            </p:cNvSpPr>
            <p:nvPr/>
          </p:nvSpPr>
          <p:spPr bwMode="auto">
            <a:xfrm flipH="1">
              <a:off x="1756" y="1728"/>
              <a:ext cx="2660" cy="0"/>
            </a:xfrm>
            <a:prstGeom prst="line">
              <a:avLst/>
            </a:prstGeom>
            <a:noFill/>
            <a:ln w="57150">
              <a:solidFill>
                <a:srgbClr val="FF0000"/>
              </a:solidFill>
              <a:round/>
              <a:headEnd/>
              <a:tailEnd type="triangle" w="med" len="med"/>
            </a:ln>
          </p:spPr>
          <p:txBody>
            <a:bodyPr/>
            <a:lstStyle/>
            <a:p>
              <a:endParaRPr lang="en-US" dirty="0"/>
            </a:p>
          </p:txBody>
        </p:sp>
      </p:grpSp>
      <p:grpSp>
        <p:nvGrpSpPr>
          <p:cNvPr id="5" name="Group 32"/>
          <p:cNvGrpSpPr>
            <a:grpSpLocks/>
          </p:cNvGrpSpPr>
          <p:nvPr/>
        </p:nvGrpSpPr>
        <p:grpSpPr bwMode="auto">
          <a:xfrm>
            <a:off x="3575984" y="3409156"/>
            <a:ext cx="5861050" cy="457200"/>
            <a:chOff x="2356" y="1920"/>
            <a:chExt cx="3692" cy="288"/>
          </a:xfrm>
        </p:grpSpPr>
        <p:sp>
          <p:nvSpPr>
            <p:cNvPr id="5136" name="AutoShape 14"/>
            <p:cNvSpPr>
              <a:spLocks noChangeArrowheads="1"/>
            </p:cNvSpPr>
            <p:nvPr/>
          </p:nvSpPr>
          <p:spPr bwMode="auto">
            <a:xfrm>
              <a:off x="4416" y="1920"/>
              <a:ext cx="1632" cy="28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Candidate Set Section</a:t>
              </a:r>
            </a:p>
          </p:txBody>
        </p:sp>
        <p:sp>
          <p:nvSpPr>
            <p:cNvPr id="5137" name="Line 15"/>
            <p:cNvSpPr>
              <a:spLocks noChangeShapeType="1"/>
            </p:cNvSpPr>
            <p:nvPr/>
          </p:nvSpPr>
          <p:spPr bwMode="auto">
            <a:xfrm flipH="1">
              <a:off x="2356" y="2064"/>
              <a:ext cx="2060" cy="0"/>
            </a:xfrm>
            <a:prstGeom prst="line">
              <a:avLst/>
            </a:prstGeom>
            <a:noFill/>
            <a:ln w="57150">
              <a:solidFill>
                <a:srgbClr val="FF0000"/>
              </a:solidFill>
              <a:round/>
              <a:headEnd/>
              <a:tailEnd type="triangle" w="med" len="med"/>
            </a:ln>
          </p:spPr>
          <p:txBody>
            <a:bodyPr/>
            <a:lstStyle/>
            <a:p>
              <a:endParaRPr lang="en-US" dirty="0"/>
            </a:p>
          </p:txBody>
        </p:sp>
      </p:grpSp>
      <p:grpSp>
        <p:nvGrpSpPr>
          <p:cNvPr id="6" name="Group 16"/>
          <p:cNvGrpSpPr>
            <a:grpSpLocks/>
          </p:cNvGrpSpPr>
          <p:nvPr/>
        </p:nvGrpSpPr>
        <p:grpSpPr bwMode="auto">
          <a:xfrm>
            <a:off x="4174751" y="3942416"/>
            <a:ext cx="5257800" cy="457200"/>
            <a:chOff x="2736" y="2362"/>
            <a:chExt cx="3312" cy="288"/>
          </a:xfrm>
        </p:grpSpPr>
        <p:sp>
          <p:nvSpPr>
            <p:cNvPr id="5134" name="AutoShape 17"/>
            <p:cNvSpPr>
              <a:spLocks noChangeArrowheads="1"/>
            </p:cNvSpPr>
            <p:nvPr/>
          </p:nvSpPr>
          <p:spPr bwMode="auto">
            <a:xfrm>
              <a:off x="4416" y="2362"/>
              <a:ext cx="1632" cy="28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Result Section</a:t>
              </a:r>
            </a:p>
          </p:txBody>
        </p:sp>
        <p:sp>
          <p:nvSpPr>
            <p:cNvPr id="5135" name="Line 18"/>
            <p:cNvSpPr>
              <a:spLocks noChangeShapeType="1"/>
            </p:cNvSpPr>
            <p:nvPr/>
          </p:nvSpPr>
          <p:spPr bwMode="auto">
            <a:xfrm flipH="1">
              <a:off x="2736" y="2506"/>
              <a:ext cx="1680" cy="0"/>
            </a:xfrm>
            <a:prstGeom prst="line">
              <a:avLst/>
            </a:prstGeom>
            <a:noFill/>
            <a:ln w="57150">
              <a:solidFill>
                <a:srgbClr val="FF0000"/>
              </a:solidFill>
              <a:round/>
              <a:headEnd/>
              <a:tailEnd type="triangle" w="med" len="med"/>
            </a:ln>
          </p:spPr>
          <p:txBody>
            <a:bodyPr/>
            <a:lstStyle/>
            <a:p>
              <a:endParaRPr lang="en-US" dirty="0"/>
            </a:p>
          </p:txBody>
        </p:sp>
      </p:grpSp>
      <p:grpSp>
        <p:nvGrpSpPr>
          <p:cNvPr id="7" name="Group 33"/>
          <p:cNvGrpSpPr>
            <a:grpSpLocks/>
          </p:cNvGrpSpPr>
          <p:nvPr/>
        </p:nvGrpSpPr>
        <p:grpSpPr bwMode="auto">
          <a:xfrm>
            <a:off x="5138738" y="4475956"/>
            <a:ext cx="4267200" cy="457200"/>
            <a:chOff x="3360" y="2592"/>
            <a:chExt cx="2688" cy="288"/>
          </a:xfrm>
        </p:grpSpPr>
        <p:sp>
          <p:nvSpPr>
            <p:cNvPr id="5132" name="AutoShape 20"/>
            <p:cNvSpPr>
              <a:spLocks noChangeArrowheads="1"/>
            </p:cNvSpPr>
            <p:nvPr/>
          </p:nvSpPr>
          <p:spPr bwMode="auto">
            <a:xfrm>
              <a:off x="4416" y="2592"/>
              <a:ext cx="1632" cy="28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Ballot Section</a:t>
              </a:r>
            </a:p>
          </p:txBody>
        </p:sp>
        <p:sp>
          <p:nvSpPr>
            <p:cNvPr id="5133" name="Line 21"/>
            <p:cNvSpPr>
              <a:spLocks noChangeShapeType="1"/>
            </p:cNvSpPr>
            <p:nvPr/>
          </p:nvSpPr>
          <p:spPr bwMode="auto">
            <a:xfrm flipH="1">
              <a:off x="3360" y="2736"/>
              <a:ext cx="1056" cy="0"/>
            </a:xfrm>
            <a:prstGeom prst="line">
              <a:avLst/>
            </a:prstGeom>
            <a:noFill/>
            <a:ln w="57150">
              <a:solidFill>
                <a:srgbClr val="FF0000"/>
              </a:solidFill>
              <a:round/>
              <a:headEnd/>
              <a:tailEnd type="triangle" w="med" len="med"/>
            </a:ln>
          </p:spPr>
          <p:txBody>
            <a:bodyPr/>
            <a:lstStyle/>
            <a:p>
              <a:endParaRPr lang="en-US" dirty="0"/>
            </a:p>
          </p:txBody>
        </p:sp>
      </p:grpSp>
      <p:grpSp>
        <p:nvGrpSpPr>
          <p:cNvPr id="24" name="Group 33"/>
          <p:cNvGrpSpPr>
            <a:grpSpLocks/>
          </p:cNvGrpSpPr>
          <p:nvPr/>
        </p:nvGrpSpPr>
        <p:grpSpPr bwMode="auto">
          <a:xfrm>
            <a:off x="2166937" y="4495006"/>
            <a:ext cx="7239000" cy="1047750"/>
            <a:chOff x="1488" y="2220"/>
            <a:chExt cx="4560" cy="660"/>
          </a:xfrm>
        </p:grpSpPr>
        <p:sp>
          <p:nvSpPr>
            <p:cNvPr id="25" name="AutoShape 20"/>
            <p:cNvSpPr>
              <a:spLocks noChangeArrowheads="1"/>
            </p:cNvSpPr>
            <p:nvPr/>
          </p:nvSpPr>
          <p:spPr bwMode="auto">
            <a:xfrm>
              <a:off x="4416" y="2592"/>
              <a:ext cx="1632" cy="28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smtClean="0">
                  <a:solidFill>
                    <a:srgbClr val="FFFF00"/>
                  </a:solidFill>
                </a:rPr>
                <a:t>Battery </a:t>
              </a:r>
              <a:r>
                <a:rPr lang="en-US" sz="1800" dirty="0">
                  <a:solidFill>
                    <a:srgbClr val="FFFF00"/>
                  </a:solidFill>
                </a:rPr>
                <a:t>Section</a:t>
              </a:r>
            </a:p>
          </p:txBody>
        </p:sp>
        <p:sp>
          <p:nvSpPr>
            <p:cNvPr id="26" name="Line 21"/>
            <p:cNvSpPr>
              <a:spLocks noChangeShapeType="1"/>
            </p:cNvSpPr>
            <p:nvPr/>
          </p:nvSpPr>
          <p:spPr bwMode="auto">
            <a:xfrm flipH="1" flipV="1">
              <a:off x="1488" y="2220"/>
              <a:ext cx="2928" cy="516"/>
            </a:xfrm>
            <a:prstGeom prst="line">
              <a:avLst/>
            </a:prstGeom>
            <a:noFill/>
            <a:ln w="57150">
              <a:solidFill>
                <a:srgbClr val="FF0000"/>
              </a:solidFill>
              <a:round/>
              <a:headEnd/>
              <a:tailEnd type="triangle" w="med" len="med"/>
            </a:ln>
          </p:spPr>
          <p:txBody>
            <a:bodyP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3500"/>
                            </p:stCondLst>
                            <p:childTnLst>
                              <p:par>
                                <p:cTn id="17" presetID="22" presetClass="entr" presetSubtype="2"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0"/>
                            </p:stCondLst>
                            <p:childTnLst>
                              <p:par>
                                <p:cTn id="21" presetID="22" presetClass="entr" presetSubtype="2"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6500"/>
                            </p:stCondLst>
                            <p:childTnLst>
                              <p:par>
                                <p:cTn id="25" presetID="22" presetClass="entr" presetSubtype="2" fill="hold"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8000"/>
                            </p:stCondLst>
                            <p:childTnLst>
                              <p:par>
                                <p:cTn id="29" presetID="22" presetClass="entr" presetSubtype="2" fill="hold" nodeType="after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1" name="Picture 77" descr="C:\Users\RAVI\Desktop\TLD PHOTOS 04.04.18\Binder1_Page_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0565" y="1885156"/>
            <a:ext cx="7939172" cy="3585369"/>
          </a:xfrm>
          <a:prstGeom prst="rect">
            <a:avLst/>
          </a:prstGeom>
          <a:noFill/>
          <a:extLst>
            <a:ext uri="{909E8E84-426E-40DD-AFC4-6F175D3DCCD1}">
              <a14:hiddenFill xmlns:a14="http://schemas.microsoft.com/office/drawing/2010/main">
                <a:solidFill>
                  <a:srgbClr val="FFFFFF"/>
                </a:solidFill>
              </a14:hiddenFill>
            </a:ext>
          </a:extLst>
        </p:spPr>
      </p:pic>
      <p:sp>
        <p:nvSpPr>
          <p:cNvPr id="319492" name="Rectangle 1028"/>
          <p:cNvSpPr>
            <a:spLocks noChangeArrowheads="1"/>
          </p:cNvSpPr>
          <p:nvPr/>
        </p:nvSpPr>
        <p:spPr bwMode="auto">
          <a:xfrm>
            <a:off x="1533525" y="914400"/>
            <a:ext cx="7839075" cy="531813"/>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wrap="none" lIns="91437" tIns="45719" rIns="91437" bIns="45719" anchor="ctr"/>
          <a:lstStyle/>
          <a:p>
            <a:pPr>
              <a:spcBef>
                <a:spcPct val="0"/>
              </a:spcBef>
              <a:defRPr/>
            </a:pPr>
            <a:r>
              <a:rPr lang="en-US" sz="2800" dirty="0">
                <a:solidFill>
                  <a:srgbClr val="FFFF99"/>
                </a:solidFill>
              </a:rPr>
              <a:t>Opening of Bottom Compartment</a:t>
            </a:r>
          </a:p>
        </p:txBody>
      </p:sp>
      <p:sp>
        <p:nvSpPr>
          <p:cNvPr id="6149" name="Rectangle 1038"/>
          <p:cNvSpPr>
            <a:spLocks noChangeArrowheads="1"/>
          </p:cNvSpPr>
          <p:nvPr/>
        </p:nvSpPr>
        <p:spPr bwMode="auto">
          <a:xfrm>
            <a:off x="3386138" y="0"/>
            <a:ext cx="3503612"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a:t>
            </a:r>
          </a:p>
        </p:txBody>
      </p:sp>
      <p:grpSp>
        <p:nvGrpSpPr>
          <p:cNvPr id="4" name="Group 1045"/>
          <p:cNvGrpSpPr>
            <a:grpSpLocks/>
          </p:cNvGrpSpPr>
          <p:nvPr/>
        </p:nvGrpSpPr>
        <p:grpSpPr bwMode="auto">
          <a:xfrm>
            <a:off x="3005138" y="4856163"/>
            <a:ext cx="4038601" cy="1620838"/>
            <a:chOff x="3573" y="2915"/>
            <a:chExt cx="2544" cy="1021"/>
          </a:xfrm>
        </p:grpSpPr>
        <p:sp>
          <p:nvSpPr>
            <p:cNvPr id="6155" name="AutoShape 1036"/>
            <p:cNvSpPr>
              <a:spLocks noChangeArrowheads="1"/>
            </p:cNvSpPr>
            <p:nvPr/>
          </p:nvSpPr>
          <p:spPr bwMode="auto">
            <a:xfrm>
              <a:off x="3573" y="3600"/>
              <a:ext cx="2544" cy="336"/>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smtClean="0">
                  <a:solidFill>
                    <a:srgbClr val="FFFF00"/>
                  </a:solidFill>
                </a:rPr>
                <a:t> Pull </a:t>
              </a:r>
              <a:r>
                <a:rPr lang="en-US" sz="1800" dirty="0">
                  <a:solidFill>
                    <a:srgbClr val="FFFF00"/>
                  </a:solidFill>
                </a:rPr>
                <a:t>to open cover</a:t>
              </a:r>
            </a:p>
          </p:txBody>
        </p:sp>
        <p:sp>
          <p:nvSpPr>
            <p:cNvPr id="6156" name="Line 1037"/>
            <p:cNvSpPr>
              <a:spLocks noChangeShapeType="1"/>
            </p:cNvSpPr>
            <p:nvPr/>
          </p:nvSpPr>
          <p:spPr bwMode="auto">
            <a:xfrm flipV="1">
              <a:off x="4773" y="2915"/>
              <a:ext cx="0" cy="685"/>
            </a:xfrm>
            <a:prstGeom prst="line">
              <a:avLst/>
            </a:prstGeom>
            <a:noFill/>
            <a:ln w="57150">
              <a:solidFill>
                <a:srgbClr val="FF0000"/>
              </a:solidFill>
              <a:round/>
              <a:headEnd/>
              <a:tailEnd type="triangle" w="med" len="med"/>
            </a:ln>
          </p:spPr>
          <p:txBody>
            <a:bodyP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ChangeArrowheads="1"/>
          </p:cNvSpPr>
          <p:nvPr/>
        </p:nvSpPr>
        <p:spPr bwMode="auto">
          <a:xfrm>
            <a:off x="4749800" y="0"/>
            <a:ext cx="954088"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a:t>
            </a:r>
          </a:p>
        </p:txBody>
      </p:sp>
      <p:sp>
        <p:nvSpPr>
          <p:cNvPr id="2065" name="AutoShape 17"/>
          <p:cNvSpPr>
            <a:spLocks noChangeArrowheads="1"/>
          </p:cNvSpPr>
          <p:nvPr/>
        </p:nvSpPr>
        <p:spPr bwMode="auto">
          <a:xfrm>
            <a:off x="873125" y="4747967"/>
            <a:ext cx="8769350" cy="1627680"/>
          </a:xfrm>
          <a:prstGeom prst="roundRect">
            <a:avLst>
              <a:gd name="adj" fmla="val 16667"/>
            </a:avLst>
          </a:prstGeom>
          <a:solidFill>
            <a:schemeClr val="accent1"/>
          </a:solidFill>
          <a:ln w="9525">
            <a:noFill/>
            <a:round/>
            <a:headEnd/>
            <a:tailEnd/>
          </a:ln>
          <a:effectLst>
            <a:outerShdw dist="107763" dir="18900000" algn="ctr" rotWithShape="0">
              <a:schemeClr val="bg2"/>
            </a:outerShdw>
          </a:effectLst>
        </p:spPr>
        <p:txBody>
          <a:bodyPr anchor="ctr">
            <a:spAutoFit/>
          </a:bodyPr>
          <a:lstStyle/>
          <a:p>
            <a:pPr>
              <a:lnSpc>
                <a:spcPct val="130000"/>
              </a:lnSpc>
              <a:defRPr/>
            </a:pPr>
            <a:r>
              <a:rPr lang="en-US" sz="3200" dirty="0" smtClean="0">
                <a:solidFill>
                  <a:srgbClr val="FFFF00"/>
                </a:solidFill>
                <a:effectLst>
                  <a:outerShdw blurRad="38100" dist="38100" dir="2700000" algn="tl">
                    <a:srgbClr val="000000"/>
                  </a:outerShdw>
                </a:effectLst>
              </a:rPr>
              <a:t>Features of</a:t>
            </a:r>
            <a:endParaRPr lang="en-US" sz="3200" dirty="0">
              <a:solidFill>
                <a:srgbClr val="FFFF00"/>
              </a:solidFill>
              <a:effectLst>
                <a:outerShdw blurRad="38100" dist="38100" dir="2700000" algn="tl">
                  <a:srgbClr val="000000"/>
                </a:outerShdw>
              </a:effectLst>
            </a:endParaRPr>
          </a:p>
          <a:p>
            <a:pPr>
              <a:lnSpc>
                <a:spcPct val="130000"/>
              </a:lnSpc>
              <a:defRPr/>
            </a:pPr>
            <a:r>
              <a:rPr lang="en-US" sz="3200" dirty="0" smtClean="0">
                <a:solidFill>
                  <a:srgbClr val="FFFF00"/>
                </a:solidFill>
                <a:effectLst>
                  <a:outerShdw blurRad="38100" dist="38100" dir="2700000" algn="tl">
                    <a:srgbClr val="000000"/>
                  </a:outerShdw>
                </a:effectLst>
              </a:rPr>
              <a:t>M3 Electronic </a:t>
            </a:r>
            <a:r>
              <a:rPr lang="en-US" sz="3200" dirty="0">
                <a:solidFill>
                  <a:srgbClr val="FFFF00"/>
                </a:solidFill>
                <a:effectLst>
                  <a:outerShdw blurRad="38100" dist="38100" dir="2700000" algn="tl">
                    <a:srgbClr val="000000"/>
                  </a:outerShdw>
                </a:effectLst>
              </a:rPr>
              <a:t>Voting Machine  (EVM)</a:t>
            </a:r>
          </a:p>
        </p:txBody>
      </p:sp>
      <p:pic>
        <p:nvPicPr>
          <p:cNvPr id="2" name="Picture 2" descr="F:\ \Photos\Binder1_Pag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537" y="894556"/>
            <a:ext cx="7466018"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300" fill="hold"/>
                                        <p:tgtEl>
                                          <p:spTgt spid="2065"/>
                                        </p:tgtEl>
                                        <p:attrNameLst>
                                          <p:attrName>ppt_x</p:attrName>
                                        </p:attrNameLst>
                                      </p:cBhvr>
                                      <p:tavLst>
                                        <p:tav tm="0">
                                          <p:val>
                                            <p:strVal val="0-#ppt_w/2"/>
                                          </p:val>
                                        </p:tav>
                                        <p:tav tm="100000">
                                          <p:val>
                                            <p:strVal val="#ppt_x"/>
                                          </p:val>
                                        </p:tav>
                                      </p:tavLst>
                                    </p:anim>
                                    <p:anim calcmode="lin" valueType="num">
                                      <p:cBhvr additive="base">
                                        <p:cTn id="8" dur="300" fill="hold"/>
                                        <p:tgtEl>
                                          <p:spTgt spid="20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9" name="Picture 41" descr="C:\Users\RAVI\Desktop\TLD PHOTOS 04.04.18\Binder1_Page_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137" y="2951956"/>
            <a:ext cx="6573501" cy="2968625"/>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13"/>
          <p:cNvSpPr>
            <a:spLocks noChangeArrowheads="1"/>
          </p:cNvSpPr>
          <p:nvPr/>
        </p:nvSpPr>
        <p:spPr bwMode="auto">
          <a:xfrm>
            <a:off x="1409700" y="0"/>
            <a:ext cx="7459663"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Bottom Compartment</a:t>
            </a:r>
          </a:p>
        </p:txBody>
      </p:sp>
      <p:grpSp>
        <p:nvGrpSpPr>
          <p:cNvPr id="2" name="Group 21"/>
          <p:cNvGrpSpPr>
            <a:grpSpLocks/>
          </p:cNvGrpSpPr>
          <p:nvPr/>
        </p:nvGrpSpPr>
        <p:grpSpPr bwMode="auto">
          <a:xfrm>
            <a:off x="6967537" y="1656556"/>
            <a:ext cx="2133600" cy="2362200"/>
            <a:chOff x="2496" y="480"/>
            <a:chExt cx="1344" cy="1488"/>
          </a:xfrm>
        </p:grpSpPr>
        <p:sp>
          <p:nvSpPr>
            <p:cNvPr id="7181" name="AutoShape 8"/>
            <p:cNvSpPr>
              <a:spLocks noChangeArrowheads="1"/>
            </p:cNvSpPr>
            <p:nvPr/>
          </p:nvSpPr>
          <p:spPr bwMode="auto">
            <a:xfrm>
              <a:off x="2496" y="480"/>
              <a:ext cx="1344" cy="28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Power Switch</a:t>
              </a:r>
            </a:p>
          </p:txBody>
        </p:sp>
        <p:sp>
          <p:nvSpPr>
            <p:cNvPr id="7182" name="Line 9"/>
            <p:cNvSpPr>
              <a:spLocks noChangeShapeType="1"/>
            </p:cNvSpPr>
            <p:nvPr/>
          </p:nvSpPr>
          <p:spPr bwMode="auto">
            <a:xfrm>
              <a:off x="3168" y="768"/>
              <a:ext cx="0" cy="1200"/>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22"/>
          <p:cNvGrpSpPr>
            <a:grpSpLocks/>
          </p:cNvGrpSpPr>
          <p:nvPr/>
        </p:nvGrpSpPr>
        <p:grpSpPr bwMode="auto">
          <a:xfrm>
            <a:off x="457200" y="3550444"/>
            <a:ext cx="5367338" cy="1463675"/>
            <a:chOff x="288" y="2041"/>
            <a:chExt cx="3381" cy="922"/>
          </a:xfrm>
        </p:grpSpPr>
        <p:sp>
          <p:nvSpPr>
            <p:cNvPr id="7179" name="AutoShape 5"/>
            <p:cNvSpPr>
              <a:spLocks noChangeArrowheads="1"/>
            </p:cNvSpPr>
            <p:nvPr/>
          </p:nvSpPr>
          <p:spPr bwMode="auto">
            <a:xfrm>
              <a:off x="288" y="2041"/>
              <a:ext cx="1488" cy="922"/>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dirty="0">
                  <a:solidFill>
                    <a:srgbClr val="FFFF00"/>
                  </a:solidFill>
                </a:rPr>
                <a:t>Socket  for Interconnecting Cable</a:t>
              </a:r>
            </a:p>
            <a:p>
              <a:pPr>
                <a:spcBef>
                  <a:spcPct val="0"/>
                </a:spcBef>
              </a:pPr>
              <a:r>
                <a:rPr lang="en-US" dirty="0">
                  <a:solidFill>
                    <a:srgbClr val="FFFF00"/>
                  </a:solidFill>
                </a:rPr>
                <a:t>of </a:t>
              </a:r>
              <a:r>
                <a:rPr lang="en-US" dirty="0" smtClean="0">
                  <a:solidFill>
                    <a:srgbClr val="FFFF00"/>
                  </a:solidFill>
                </a:rPr>
                <a:t>Ballot Unit</a:t>
              </a:r>
              <a:endParaRPr lang="en-US" sz="1800" dirty="0">
                <a:solidFill>
                  <a:srgbClr val="FFFF00"/>
                </a:solidFill>
              </a:endParaRPr>
            </a:p>
          </p:txBody>
        </p:sp>
        <p:sp>
          <p:nvSpPr>
            <p:cNvPr id="7180" name="Line 18"/>
            <p:cNvSpPr>
              <a:spLocks noChangeShapeType="1"/>
            </p:cNvSpPr>
            <p:nvPr/>
          </p:nvSpPr>
          <p:spPr bwMode="auto">
            <a:xfrm>
              <a:off x="1776" y="2528"/>
              <a:ext cx="1893" cy="0"/>
            </a:xfrm>
            <a:prstGeom prst="line">
              <a:avLst/>
            </a:prstGeom>
            <a:noFill/>
            <a:ln w="57150">
              <a:solidFill>
                <a:srgbClr val="FF0000"/>
              </a:solidFill>
              <a:round/>
              <a:headEnd/>
              <a:tailEnd type="triangle" w="med" len="med"/>
            </a:ln>
          </p:spPr>
          <p:txBody>
            <a:bodyP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33" name="Picture 41" descr="C:\Users\RAVI\Desktop\EVM M3 NEW PHOTOS\IMG_0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268" y="1587189"/>
            <a:ext cx="6291263" cy="3955568"/>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16"/>
          <p:cNvSpPr>
            <a:spLocks noChangeArrowheads="1"/>
          </p:cNvSpPr>
          <p:nvPr/>
        </p:nvSpPr>
        <p:spPr bwMode="auto">
          <a:xfrm>
            <a:off x="1930400" y="0"/>
            <a:ext cx="6451600"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Display Section</a:t>
            </a:r>
          </a:p>
        </p:txBody>
      </p:sp>
      <p:grpSp>
        <p:nvGrpSpPr>
          <p:cNvPr id="2" name="Group 25"/>
          <p:cNvGrpSpPr>
            <a:grpSpLocks/>
          </p:cNvGrpSpPr>
          <p:nvPr/>
        </p:nvGrpSpPr>
        <p:grpSpPr bwMode="auto">
          <a:xfrm>
            <a:off x="2743200" y="3790507"/>
            <a:ext cx="5105400" cy="2534093"/>
            <a:chOff x="1728" y="2424"/>
            <a:chExt cx="3216" cy="1560"/>
          </a:xfrm>
        </p:grpSpPr>
        <p:sp>
          <p:nvSpPr>
            <p:cNvPr id="8205" name="AutoShape 14"/>
            <p:cNvSpPr>
              <a:spLocks noChangeArrowheads="1"/>
            </p:cNvSpPr>
            <p:nvPr/>
          </p:nvSpPr>
          <p:spPr bwMode="auto">
            <a:xfrm>
              <a:off x="1728" y="3648"/>
              <a:ext cx="3216" cy="336"/>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Dual Line Digital Display Panel</a:t>
              </a:r>
            </a:p>
          </p:txBody>
        </p:sp>
        <p:sp>
          <p:nvSpPr>
            <p:cNvPr id="8206" name="Line 15"/>
            <p:cNvSpPr>
              <a:spLocks noChangeShapeType="1"/>
            </p:cNvSpPr>
            <p:nvPr/>
          </p:nvSpPr>
          <p:spPr bwMode="auto">
            <a:xfrm flipV="1">
              <a:off x="3600" y="2424"/>
              <a:ext cx="0" cy="1224"/>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24"/>
          <p:cNvGrpSpPr>
            <a:grpSpLocks/>
          </p:cNvGrpSpPr>
          <p:nvPr/>
        </p:nvGrpSpPr>
        <p:grpSpPr bwMode="auto">
          <a:xfrm>
            <a:off x="2090737" y="762000"/>
            <a:ext cx="3048000" cy="2417763"/>
            <a:chOff x="1584" y="552"/>
            <a:chExt cx="1920" cy="1523"/>
          </a:xfrm>
        </p:grpSpPr>
        <p:sp>
          <p:nvSpPr>
            <p:cNvPr id="8203" name="Line 6"/>
            <p:cNvSpPr>
              <a:spLocks noChangeShapeType="1"/>
            </p:cNvSpPr>
            <p:nvPr/>
          </p:nvSpPr>
          <p:spPr bwMode="auto">
            <a:xfrm>
              <a:off x="2207" y="864"/>
              <a:ext cx="0" cy="1211"/>
            </a:xfrm>
            <a:prstGeom prst="line">
              <a:avLst/>
            </a:prstGeom>
            <a:noFill/>
            <a:ln w="57150">
              <a:solidFill>
                <a:srgbClr val="FF0000"/>
              </a:solidFill>
              <a:round/>
              <a:headEnd/>
              <a:tailEnd type="triangle" w="med" len="med"/>
            </a:ln>
          </p:spPr>
          <p:txBody>
            <a:bodyPr/>
            <a:lstStyle/>
            <a:p>
              <a:endParaRPr lang="en-US" dirty="0"/>
            </a:p>
          </p:txBody>
        </p:sp>
        <p:sp>
          <p:nvSpPr>
            <p:cNvPr id="8204" name="AutoShape 5"/>
            <p:cNvSpPr>
              <a:spLocks noChangeArrowheads="1"/>
            </p:cNvSpPr>
            <p:nvPr/>
          </p:nvSpPr>
          <p:spPr bwMode="auto">
            <a:xfrm>
              <a:off x="1584" y="552"/>
              <a:ext cx="1920" cy="336"/>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Power ON Lamp (Green)</a:t>
              </a:r>
            </a:p>
          </p:txBody>
        </p:sp>
      </p:grpSp>
      <p:grpSp>
        <p:nvGrpSpPr>
          <p:cNvPr id="4" name="Group 26"/>
          <p:cNvGrpSpPr>
            <a:grpSpLocks/>
          </p:cNvGrpSpPr>
          <p:nvPr/>
        </p:nvGrpSpPr>
        <p:grpSpPr bwMode="auto">
          <a:xfrm>
            <a:off x="6281738" y="762000"/>
            <a:ext cx="2133600" cy="2570163"/>
            <a:chOff x="3861" y="553"/>
            <a:chExt cx="1344" cy="1619"/>
          </a:xfrm>
        </p:grpSpPr>
        <p:sp>
          <p:nvSpPr>
            <p:cNvPr id="8201" name="Line 22"/>
            <p:cNvSpPr>
              <a:spLocks noChangeShapeType="1"/>
            </p:cNvSpPr>
            <p:nvPr/>
          </p:nvSpPr>
          <p:spPr bwMode="auto">
            <a:xfrm>
              <a:off x="4629" y="876"/>
              <a:ext cx="0" cy="1296"/>
            </a:xfrm>
            <a:prstGeom prst="line">
              <a:avLst/>
            </a:prstGeom>
            <a:noFill/>
            <a:ln w="57150">
              <a:solidFill>
                <a:srgbClr val="FF0000"/>
              </a:solidFill>
              <a:round/>
              <a:headEnd/>
              <a:tailEnd type="triangle" w="med" len="med"/>
            </a:ln>
          </p:spPr>
          <p:txBody>
            <a:bodyPr/>
            <a:lstStyle/>
            <a:p>
              <a:endParaRPr lang="en-US" dirty="0"/>
            </a:p>
          </p:txBody>
        </p:sp>
        <p:sp>
          <p:nvSpPr>
            <p:cNvPr id="8202" name="AutoShape 8"/>
            <p:cNvSpPr>
              <a:spLocks noChangeArrowheads="1"/>
            </p:cNvSpPr>
            <p:nvPr/>
          </p:nvSpPr>
          <p:spPr bwMode="auto">
            <a:xfrm>
              <a:off x="3861" y="553"/>
              <a:ext cx="1344" cy="336"/>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Busy Lamp (Red)</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a:spLocks noChangeArrowheads="1"/>
          </p:cNvSpPr>
          <p:nvPr/>
        </p:nvSpPr>
        <p:spPr bwMode="auto">
          <a:xfrm>
            <a:off x="1930400" y="0"/>
            <a:ext cx="6451600"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Display Section</a:t>
            </a:r>
          </a:p>
        </p:txBody>
      </p:sp>
      <p:pic>
        <p:nvPicPr>
          <p:cNvPr id="1026" name="Picture 141" descr="Description: C:\Users\RAVI\Desktop\EVM M3 NEW PHOTOS\IMG_05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17" y="1123157"/>
            <a:ext cx="278102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2" descr="Description: C:\Users\RAVI\Desktop\EVM M3 NEW PHOTOS\IMG_06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7" y="1123158"/>
            <a:ext cx="2667000" cy="236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37" y="1123158"/>
            <a:ext cx="2514600" cy="23621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7" y="3866356"/>
            <a:ext cx="27178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537" y="3866356"/>
            <a:ext cx="2667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1337" y="3866356"/>
            <a:ext cx="2514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750298"/>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a:spLocks noChangeArrowheads="1"/>
          </p:cNvSpPr>
          <p:nvPr/>
        </p:nvSpPr>
        <p:spPr bwMode="auto">
          <a:xfrm>
            <a:off x="1930400" y="0"/>
            <a:ext cx="6451600"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Display Section</a:t>
            </a:r>
          </a:p>
        </p:txBody>
      </p:sp>
      <p:pic>
        <p:nvPicPr>
          <p:cNvPr id="2050" name="Picture 147" descr="Description: C:\Users\RAVI\Desktop\EVM M3 NEW PHOTOS\IMG_0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046956"/>
            <a:ext cx="28146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73" descr="Description: C:\Users\RAVI\Desktop\EVM M3 NEW PHOTOS\IMG_05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737" y="1046956"/>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75" descr="Description: C:\Users\RAVI\Desktop\EVM M3 NEW PHOTOS\IMG_06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1046956"/>
            <a:ext cx="28717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76" descr="Description: C:\Users\RAVI\Desktop\EVM M3 NEW PHOTOS\IMG_059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86" y="3713956"/>
            <a:ext cx="276505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77" descr="Description: C:\Users\RAVI\Desktop\EVM M3 NEW PHOTOS\IMG_06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2556" y="3713956"/>
            <a:ext cx="582958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51557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9" name="Picture 43" descr="C:\Users\RAVI\Desktop\TLD PHOTOS 04.04.18\Binder1_Page_02 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8950" y="2481402"/>
            <a:ext cx="6376988" cy="3993357"/>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2082"/>
          <p:cNvSpPr>
            <a:spLocks noChangeArrowheads="1"/>
          </p:cNvSpPr>
          <p:nvPr/>
        </p:nvSpPr>
        <p:spPr bwMode="auto">
          <a:xfrm>
            <a:off x="1431925" y="0"/>
            <a:ext cx="7559675"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Candidate Set Section</a:t>
            </a:r>
          </a:p>
        </p:txBody>
      </p:sp>
      <p:grpSp>
        <p:nvGrpSpPr>
          <p:cNvPr id="3" name="Group 2099"/>
          <p:cNvGrpSpPr>
            <a:grpSpLocks/>
          </p:cNvGrpSpPr>
          <p:nvPr/>
        </p:nvGrpSpPr>
        <p:grpSpPr bwMode="auto">
          <a:xfrm>
            <a:off x="7577137" y="1656556"/>
            <a:ext cx="1828800" cy="2820988"/>
            <a:chOff x="2599" y="912"/>
            <a:chExt cx="1152" cy="1777"/>
          </a:xfrm>
        </p:grpSpPr>
        <p:sp>
          <p:nvSpPr>
            <p:cNvPr id="9248" name="AutoShape 2053"/>
            <p:cNvSpPr>
              <a:spLocks noChangeArrowheads="1"/>
            </p:cNvSpPr>
            <p:nvPr/>
          </p:nvSpPr>
          <p:spPr bwMode="auto">
            <a:xfrm>
              <a:off x="2599" y="912"/>
              <a:ext cx="1152" cy="448"/>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Candidate Set Button</a:t>
              </a:r>
            </a:p>
          </p:txBody>
        </p:sp>
        <p:sp>
          <p:nvSpPr>
            <p:cNvPr id="9249" name="Line 2054"/>
            <p:cNvSpPr>
              <a:spLocks noChangeShapeType="1"/>
            </p:cNvSpPr>
            <p:nvPr/>
          </p:nvSpPr>
          <p:spPr bwMode="auto">
            <a:xfrm>
              <a:off x="2935" y="1344"/>
              <a:ext cx="0" cy="1345"/>
            </a:xfrm>
            <a:prstGeom prst="line">
              <a:avLst/>
            </a:prstGeom>
            <a:noFill/>
            <a:ln w="57150">
              <a:solidFill>
                <a:srgbClr val="FF0000"/>
              </a:solidFill>
              <a:round/>
              <a:headEnd/>
              <a:tailEnd type="triangle" w="med" len="med"/>
            </a:ln>
          </p:spPr>
          <p:txBody>
            <a:bodyPr/>
            <a:lstStyle/>
            <a:p>
              <a:endParaRPr lang="en-US" dirty="0"/>
            </a:p>
          </p:txBody>
        </p:sp>
      </p:grpSp>
      <p:grpSp>
        <p:nvGrpSpPr>
          <p:cNvPr id="6" name="Group 2102"/>
          <p:cNvGrpSpPr>
            <a:grpSpLocks/>
          </p:cNvGrpSpPr>
          <p:nvPr/>
        </p:nvGrpSpPr>
        <p:grpSpPr bwMode="auto">
          <a:xfrm>
            <a:off x="1023937" y="4323556"/>
            <a:ext cx="2000250" cy="533400"/>
            <a:chOff x="564" y="2904"/>
            <a:chExt cx="1260" cy="336"/>
          </a:xfrm>
        </p:grpSpPr>
        <p:sp>
          <p:nvSpPr>
            <p:cNvPr id="9242" name="AutoShape 2075"/>
            <p:cNvSpPr>
              <a:spLocks noChangeArrowheads="1"/>
            </p:cNvSpPr>
            <p:nvPr/>
          </p:nvSpPr>
          <p:spPr bwMode="auto">
            <a:xfrm>
              <a:off x="564" y="2904"/>
              <a:ext cx="912" cy="336"/>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Latch</a:t>
              </a:r>
            </a:p>
          </p:txBody>
        </p:sp>
        <p:sp>
          <p:nvSpPr>
            <p:cNvPr id="9243" name="Line 2094"/>
            <p:cNvSpPr>
              <a:spLocks noChangeShapeType="1"/>
            </p:cNvSpPr>
            <p:nvPr/>
          </p:nvSpPr>
          <p:spPr bwMode="auto">
            <a:xfrm>
              <a:off x="1488" y="3168"/>
              <a:ext cx="336" cy="0"/>
            </a:xfrm>
            <a:prstGeom prst="line">
              <a:avLst/>
            </a:prstGeom>
            <a:noFill/>
            <a:ln w="57150">
              <a:solidFill>
                <a:srgbClr val="FF0000"/>
              </a:solidFill>
              <a:round/>
              <a:headEnd/>
              <a:tailEnd type="triangle" w="med" len="med"/>
            </a:ln>
          </p:spPr>
          <p:txBody>
            <a:bodyPr/>
            <a:lstStyle/>
            <a:p>
              <a:endParaRPr lang="en-US" dirty="0"/>
            </a:p>
          </p:txBody>
        </p:sp>
      </p:grpSp>
      <p:grpSp>
        <p:nvGrpSpPr>
          <p:cNvPr id="8" name="Group 2101"/>
          <p:cNvGrpSpPr>
            <a:grpSpLocks/>
          </p:cNvGrpSpPr>
          <p:nvPr/>
        </p:nvGrpSpPr>
        <p:grpSpPr bwMode="auto">
          <a:xfrm>
            <a:off x="6056312" y="818356"/>
            <a:ext cx="2435225" cy="3200400"/>
            <a:chOff x="4514" y="912"/>
            <a:chExt cx="1534" cy="2016"/>
          </a:xfrm>
        </p:grpSpPr>
        <p:sp>
          <p:nvSpPr>
            <p:cNvPr id="9231" name="Line 2060"/>
            <p:cNvSpPr>
              <a:spLocks noChangeShapeType="1"/>
            </p:cNvSpPr>
            <p:nvPr/>
          </p:nvSpPr>
          <p:spPr bwMode="auto">
            <a:xfrm>
              <a:off x="5280" y="1345"/>
              <a:ext cx="1" cy="1583"/>
            </a:xfrm>
            <a:prstGeom prst="line">
              <a:avLst/>
            </a:prstGeom>
            <a:noFill/>
            <a:ln w="57150">
              <a:solidFill>
                <a:srgbClr val="FF0000"/>
              </a:solidFill>
              <a:round/>
              <a:headEnd/>
              <a:tailEnd type="triangle" w="med" len="med"/>
            </a:ln>
          </p:spPr>
          <p:txBody>
            <a:bodyPr/>
            <a:lstStyle/>
            <a:p>
              <a:endParaRPr lang="en-US" dirty="0"/>
            </a:p>
          </p:txBody>
        </p:sp>
        <p:sp>
          <p:nvSpPr>
            <p:cNvPr id="9232" name="AutoShape 2059"/>
            <p:cNvSpPr>
              <a:spLocks noChangeArrowheads="1"/>
            </p:cNvSpPr>
            <p:nvPr/>
          </p:nvSpPr>
          <p:spPr bwMode="auto">
            <a:xfrm>
              <a:off x="4514" y="912"/>
              <a:ext cx="1534" cy="448"/>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Candidate Set </a:t>
              </a:r>
            </a:p>
            <a:p>
              <a:pPr>
                <a:spcBef>
                  <a:spcPct val="0"/>
                </a:spcBef>
              </a:pPr>
              <a:r>
                <a:rPr lang="en-US" sz="1800" dirty="0">
                  <a:solidFill>
                    <a:srgbClr val="FFFF00"/>
                  </a:solidFill>
                </a:rPr>
                <a:t>Section Outer Door</a:t>
              </a:r>
            </a:p>
          </p:txBody>
        </p:sp>
      </p:grpSp>
      <p:grpSp>
        <p:nvGrpSpPr>
          <p:cNvPr id="9" name="Group 2098"/>
          <p:cNvGrpSpPr>
            <a:grpSpLocks/>
          </p:cNvGrpSpPr>
          <p:nvPr/>
        </p:nvGrpSpPr>
        <p:grpSpPr bwMode="auto">
          <a:xfrm>
            <a:off x="1785937" y="838200"/>
            <a:ext cx="3505200" cy="3810000"/>
            <a:chOff x="775" y="528"/>
            <a:chExt cx="2208" cy="2400"/>
          </a:xfrm>
        </p:grpSpPr>
        <p:sp>
          <p:nvSpPr>
            <p:cNvPr id="9229" name="AutoShape 2062"/>
            <p:cNvSpPr>
              <a:spLocks noChangeArrowheads="1"/>
            </p:cNvSpPr>
            <p:nvPr/>
          </p:nvSpPr>
          <p:spPr bwMode="auto">
            <a:xfrm>
              <a:off x="775" y="528"/>
              <a:ext cx="2208" cy="336"/>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Power Pack Compartment</a:t>
              </a:r>
            </a:p>
          </p:txBody>
        </p:sp>
        <p:sp>
          <p:nvSpPr>
            <p:cNvPr id="9230" name="Line 2096"/>
            <p:cNvSpPr>
              <a:spLocks noChangeShapeType="1"/>
            </p:cNvSpPr>
            <p:nvPr/>
          </p:nvSpPr>
          <p:spPr bwMode="auto">
            <a:xfrm>
              <a:off x="2256" y="864"/>
              <a:ext cx="0" cy="2064"/>
            </a:xfrm>
            <a:prstGeom prst="line">
              <a:avLst/>
            </a:prstGeom>
            <a:noFill/>
            <a:ln w="57150">
              <a:solidFill>
                <a:srgbClr val="FF0000"/>
              </a:solidFill>
              <a:round/>
              <a:headEnd/>
              <a:tailEnd type="triangle" w="med" len="med"/>
            </a:ln>
          </p:spPr>
          <p:txBody>
            <a:bodyP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5" name="Picture 85" descr="C:\Users\RAVI\Desktop\TLD PHOTOS 04.04.18\Binder1_Page_02 crop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537" y="2324100"/>
            <a:ext cx="8208170" cy="26133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4"/>
          <p:cNvGrpSpPr>
            <a:grpSpLocks/>
          </p:cNvGrpSpPr>
          <p:nvPr/>
        </p:nvGrpSpPr>
        <p:grpSpPr bwMode="auto">
          <a:xfrm>
            <a:off x="1631015" y="3184431"/>
            <a:ext cx="1981200" cy="3059113"/>
            <a:chOff x="204" y="1900"/>
            <a:chExt cx="1248" cy="1927"/>
          </a:xfrm>
        </p:grpSpPr>
        <p:sp>
          <p:nvSpPr>
            <p:cNvPr id="10275" name="AutoShape 6"/>
            <p:cNvSpPr>
              <a:spLocks noChangeArrowheads="1"/>
            </p:cNvSpPr>
            <p:nvPr/>
          </p:nvSpPr>
          <p:spPr bwMode="auto">
            <a:xfrm>
              <a:off x="204" y="3186"/>
              <a:ext cx="1248" cy="641"/>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Holes to pass thread for sealing</a:t>
              </a:r>
            </a:p>
          </p:txBody>
        </p:sp>
        <p:sp>
          <p:nvSpPr>
            <p:cNvPr id="10276" name="Line 7"/>
            <p:cNvSpPr>
              <a:spLocks noChangeShapeType="1"/>
            </p:cNvSpPr>
            <p:nvPr/>
          </p:nvSpPr>
          <p:spPr bwMode="auto">
            <a:xfrm flipH="1" flipV="1">
              <a:off x="302" y="1900"/>
              <a:ext cx="0" cy="1309"/>
            </a:xfrm>
            <a:prstGeom prst="line">
              <a:avLst/>
            </a:prstGeom>
            <a:noFill/>
            <a:ln w="57150">
              <a:solidFill>
                <a:srgbClr val="FF0000"/>
              </a:solidFill>
              <a:round/>
              <a:headEnd/>
              <a:tailEnd type="triangle" w="med" len="med"/>
            </a:ln>
          </p:spPr>
          <p:txBody>
            <a:bodyPr/>
            <a:lstStyle/>
            <a:p>
              <a:endParaRPr lang="en-US" dirty="0"/>
            </a:p>
          </p:txBody>
        </p:sp>
        <p:sp>
          <p:nvSpPr>
            <p:cNvPr id="10277" name="Line 8"/>
            <p:cNvSpPr>
              <a:spLocks noChangeShapeType="1"/>
            </p:cNvSpPr>
            <p:nvPr/>
          </p:nvSpPr>
          <p:spPr bwMode="auto">
            <a:xfrm flipV="1">
              <a:off x="1294" y="1903"/>
              <a:ext cx="0" cy="1303"/>
            </a:xfrm>
            <a:prstGeom prst="line">
              <a:avLst/>
            </a:prstGeom>
            <a:noFill/>
            <a:ln w="57150">
              <a:solidFill>
                <a:srgbClr val="FF0000"/>
              </a:solidFill>
              <a:round/>
              <a:headEnd/>
              <a:tailEnd type="triangle" w="med" len="med"/>
            </a:ln>
          </p:spPr>
          <p:txBody>
            <a:bodyPr/>
            <a:lstStyle/>
            <a:p>
              <a:endParaRPr lang="en-US" dirty="0"/>
            </a:p>
          </p:txBody>
        </p:sp>
      </p:grpSp>
      <p:grpSp>
        <p:nvGrpSpPr>
          <p:cNvPr id="4" name="Group 59"/>
          <p:cNvGrpSpPr>
            <a:grpSpLocks/>
          </p:cNvGrpSpPr>
          <p:nvPr/>
        </p:nvGrpSpPr>
        <p:grpSpPr bwMode="auto">
          <a:xfrm>
            <a:off x="7024687" y="1404750"/>
            <a:ext cx="2076450" cy="1295400"/>
            <a:chOff x="4908" y="720"/>
            <a:chExt cx="1308" cy="816"/>
          </a:xfrm>
        </p:grpSpPr>
        <p:sp>
          <p:nvSpPr>
            <p:cNvPr id="10271" name="Line 29"/>
            <p:cNvSpPr>
              <a:spLocks noChangeShapeType="1"/>
            </p:cNvSpPr>
            <p:nvPr/>
          </p:nvSpPr>
          <p:spPr bwMode="auto">
            <a:xfrm>
              <a:off x="5352" y="1104"/>
              <a:ext cx="0" cy="432"/>
            </a:xfrm>
            <a:prstGeom prst="line">
              <a:avLst/>
            </a:prstGeom>
            <a:noFill/>
            <a:ln w="57150">
              <a:solidFill>
                <a:srgbClr val="FF0000"/>
              </a:solidFill>
              <a:round/>
              <a:headEnd/>
              <a:tailEnd type="triangle" w="med" len="med"/>
            </a:ln>
          </p:spPr>
          <p:txBody>
            <a:bodyPr/>
            <a:lstStyle/>
            <a:p>
              <a:endParaRPr lang="en-US" dirty="0"/>
            </a:p>
          </p:txBody>
        </p:sp>
        <p:sp>
          <p:nvSpPr>
            <p:cNvPr id="10272" name="AutoShape 31"/>
            <p:cNvSpPr>
              <a:spLocks noChangeArrowheads="1"/>
            </p:cNvSpPr>
            <p:nvPr/>
          </p:nvSpPr>
          <p:spPr bwMode="auto">
            <a:xfrm>
              <a:off x="4908" y="720"/>
              <a:ext cx="1308" cy="448"/>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Frame for Paper Seals</a:t>
              </a:r>
            </a:p>
          </p:txBody>
        </p:sp>
      </p:grpSp>
      <p:sp>
        <p:nvSpPr>
          <p:cNvPr id="10247" name="Rectangle 37"/>
          <p:cNvSpPr>
            <a:spLocks noChangeArrowheads="1"/>
          </p:cNvSpPr>
          <p:nvPr/>
        </p:nvSpPr>
        <p:spPr bwMode="auto">
          <a:xfrm>
            <a:off x="2001838" y="0"/>
            <a:ext cx="6273800"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Result Section</a:t>
            </a:r>
          </a:p>
        </p:txBody>
      </p:sp>
      <p:grpSp>
        <p:nvGrpSpPr>
          <p:cNvPr id="5" name="Group 55"/>
          <p:cNvGrpSpPr>
            <a:grpSpLocks/>
          </p:cNvGrpSpPr>
          <p:nvPr/>
        </p:nvGrpSpPr>
        <p:grpSpPr bwMode="auto">
          <a:xfrm>
            <a:off x="3424914" y="1328550"/>
            <a:ext cx="1524000" cy="1416050"/>
            <a:chOff x="2892" y="720"/>
            <a:chExt cx="960" cy="892"/>
          </a:xfrm>
        </p:grpSpPr>
        <p:sp>
          <p:nvSpPr>
            <p:cNvPr id="10269" name="Line 45"/>
            <p:cNvSpPr>
              <a:spLocks noChangeShapeType="1"/>
            </p:cNvSpPr>
            <p:nvPr/>
          </p:nvSpPr>
          <p:spPr bwMode="auto">
            <a:xfrm>
              <a:off x="3300" y="1168"/>
              <a:ext cx="0" cy="444"/>
            </a:xfrm>
            <a:prstGeom prst="line">
              <a:avLst/>
            </a:prstGeom>
            <a:noFill/>
            <a:ln w="57150">
              <a:solidFill>
                <a:srgbClr val="FF0000"/>
              </a:solidFill>
              <a:round/>
              <a:headEnd/>
              <a:tailEnd type="triangle" w="med" len="med"/>
            </a:ln>
          </p:spPr>
          <p:txBody>
            <a:bodyPr/>
            <a:lstStyle/>
            <a:p>
              <a:endParaRPr lang="en-US" dirty="0"/>
            </a:p>
          </p:txBody>
        </p:sp>
        <p:sp>
          <p:nvSpPr>
            <p:cNvPr id="10270" name="AutoShape 19"/>
            <p:cNvSpPr>
              <a:spLocks noChangeArrowheads="1"/>
            </p:cNvSpPr>
            <p:nvPr/>
          </p:nvSpPr>
          <p:spPr bwMode="auto">
            <a:xfrm>
              <a:off x="2892" y="720"/>
              <a:ext cx="960" cy="448"/>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Result Button</a:t>
              </a:r>
            </a:p>
          </p:txBody>
        </p:sp>
      </p:grpSp>
      <p:grpSp>
        <p:nvGrpSpPr>
          <p:cNvPr id="6" name="Group 57"/>
          <p:cNvGrpSpPr>
            <a:grpSpLocks/>
          </p:cNvGrpSpPr>
          <p:nvPr/>
        </p:nvGrpSpPr>
        <p:grpSpPr bwMode="auto">
          <a:xfrm>
            <a:off x="7021605" y="3372550"/>
            <a:ext cx="1362075" cy="2362200"/>
            <a:chOff x="4488" y="2080"/>
            <a:chExt cx="858" cy="1488"/>
          </a:xfrm>
        </p:grpSpPr>
        <p:sp>
          <p:nvSpPr>
            <p:cNvPr id="10267" name="AutoShape 35"/>
            <p:cNvSpPr>
              <a:spLocks noChangeArrowheads="1"/>
            </p:cNvSpPr>
            <p:nvPr/>
          </p:nvSpPr>
          <p:spPr bwMode="auto">
            <a:xfrm>
              <a:off x="4488" y="3120"/>
              <a:ext cx="858" cy="448"/>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Inner Latches</a:t>
              </a:r>
            </a:p>
          </p:txBody>
        </p:sp>
        <p:sp>
          <p:nvSpPr>
            <p:cNvPr id="10268" name="Line 47"/>
            <p:cNvSpPr>
              <a:spLocks noChangeShapeType="1"/>
            </p:cNvSpPr>
            <p:nvPr/>
          </p:nvSpPr>
          <p:spPr bwMode="auto">
            <a:xfrm flipV="1">
              <a:off x="5244" y="2080"/>
              <a:ext cx="0" cy="1040"/>
            </a:xfrm>
            <a:prstGeom prst="line">
              <a:avLst/>
            </a:prstGeom>
            <a:noFill/>
            <a:ln w="57150">
              <a:solidFill>
                <a:srgbClr val="FF0000"/>
              </a:solidFill>
              <a:round/>
              <a:headEnd/>
              <a:tailEnd type="triangle" w="med" len="med"/>
            </a:ln>
          </p:spPr>
          <p:txBody>
            <a:bodyPr/>
            <a:lstStyle/>
            <a:p>
              <a:endParaRPr lang="en-US" dirty="0"/>
            </a:p>
          </p:txBody>
        </p:sp>
      </p:grpSp>
      <p:grpSp>
        <p:nvGrpSpPr>
          <p:cNvPr id="7" name="Group 58"/>
          <p:cNvGrpSpPr>
            <a:grpSpLocks/>
          </p:cNvGrpSpPr>
          <p:nvPr/>
        </p:nvGrpSpPr>
        <p:grpSpPr bwMode="auto">
          <a:xfrm>
            <a:off x="8275640" y="3790156"/>
            <a:ext cx="1649413" cy="2590800"/>
            <a:chOff x="5213" y="1836"/>
            <a:chExt cx="1039" cy="1632"/>
          </a:xfrm>
        </p:grpSpPr>
        <p:sp>
          <p:nvSpPr>
            <p:cNvPr id="10265" name="AutoShape 28"/>
            <p:cNvSpPr>
              <a:spLocks noChangeArrowheads="1"/>
            </p:cNvSpPr>
            <p:nvPr/>
          </p:nvSpPr>
          <p:spPr bwMode="auto">
            <a:xfrm>
              <a:off x="5213" y="3211"/>
              <a:ext cx="1039" cy="257"/>
            </a:xfrm>
            <a:prstGeom prst="roundRect">
              <a:avLst>
                <a:gd name="adj" fmla="val 16667"/>
              </a:avLst>
            </a:prstGeom>
            <a:solidFill>
              <a:schemeClr val="accent1"/>
            </a:solidFill>
            <a:ln w="9525">
              <a:solidFill>
                <a:schemeClr val="tx1"/>
              </a:solidFill>
              <a:round/>
              <a:headEnd/>
              <a:tailEnd/>
            </a:ln>
          </p:spPr>
          <p:txBody>
            <a:bodyPr wrap="square" lIns="91437" tIns="45719" rIns="91437" bIns="45719" anchor="ctr">
              <a:spAutoFit/>
            </a:bodyPr>
            <a:lstStyle/>
            <a:p>
              <a:pPr>
                <a:spcBef>
                  <a:spcPct val="0"/>
                </a:spcBef>
              </a:pPr>
              <a:r>
                <a:rPr lang="en-US" sz="1800" dirty="0">
                  <a:solidFill>
                    <a:srgbClr val="FFFF00"/>
                  </a:solidFill>
                </a:rPr>
                <a:t>Outer Door</a:t>
              </a:r>
            </a:p>
          </p:txBody>
        </p:sp>
        <p:sp>
          <p:nvSpPr>
            <p:cNvPr id="10266" name="Line 48"/>
            <p:cNvSpPr>
              <a:spLocks noChangeShapeType="1"/>
            </p:cNvSpPr>
            <p:nvPr/>
          </p:nvSpPr>
          <p:spPr bwMode="auto">
            <a:xfrm flipV="1">
              <a:off x="5868" y="1836"/>
              <a:ext cx="0" cy="1375"/>
            </a:xfrm>
            <a:prstGeom prst="line">
              <a:avLst/>
            </a:prstGeom>
            <a:noFill/>
            <a:ln w="57150">
              <a:solidFill>
                <a:srgbClr val="FF0000"/>
              </a:solidFill>
              <a:round/>
              <a:headEnd/>
              <a:tailEnd type="triangle" w="med" len="med"/>
            </a:ln>
          </p:spPr>
          <p:txBody>
            <a:bodyPr/>
            <a:lstStyle/>
            <a:p>
              <a:endParaRPr lang="en-US" dirty="0"/>
            </a:p>
          </p:txBody>
        </p:sp>
      </p:grpSp>
      <p:grpSp>
        <p:nvGrpSpPr>
          <p:cNvPr id="8" name="Group 51"/>
          <p:cNvGrpSpPr>
            <a:grpSpLocks/>
          </p:cNvGrpSpPr>
          <p:nvPr/>
        </p:nvGrpSpPr>
        <p:grpSpPr bwMode="auto">
          <a:xfrm>
            <a:off x="1990351" y="1332706"/>
            <a:ext cx="1371600" cy="1676400"/>
            <a:chOff x="348" y="720"/>
            <a:chExt cx="864" cy="1056"/>
          </a:xfrm>
        </p:grpSpPr>
        <p:sp>
          <p:nvSpPr>
            <p:cNvPr id="10263" name="Line 11"/>
            <p:cNvSpPr>
              <a:spLocks noChangeShapeType="1"/>
            </p:cNvSpPr>
            <p:nvPr/>
          </p:nvSpPr>
          <p:spPr bwMode="auto">
            <a:xfrm>
              <a:off x="779" y="1056"/>
              <a:ext cx="1" cy="720"/>
            </a:xfrm>
            <a:prstGeom prst="line">
              <a:avLst/>
            </a:prstGeom>
            <a:noFill/>
            <a:ln w="57150">
              <a:solidFill>
                <a:srgbClr val="FF0000"/>
              </a:solidFill>
              <a:round/>
              <a:headEnd/>
              <a:tailEnd type="triangle" w="med" len="med"/>
            </a:ln>
          </p:spPr>
          <p:txBody>
            <a:bodyPr/>
            <a:lstStyle/>
            <a:p>
              <a:endParaRPr lang="en-US" dirty="0"/>
            </a:p>
          </p:txBody>
        </p:sp>
        <p:sp>
          <p:nvSpPr>
            <p:cNvPr id="10264" name="AutoShape 10"/>
            <p:cNvSpPr>
              <a:spLocks noChangeArrowheads="1"/>
            </p:cNvSpPr>
            <p:nvPr/>
          </p:nvSpPr>
          <p:spPr bwMode="auto">
            <a:xfrm>
              <a:off x="348" y="720"/>
              <a:ext cx="864" cy="432"/>
            </a:xfrm>
            <a:prstGeom prst="roundRect">
              <a:avLst>
                <a:gd name="adj" fmla="val 16667"/>
              </a:avLst>
            </a:prstGeom>
            <a:solidFill>
              <a:schemeClr val="accent1"/>
            </a:solidFill>
            <a:ln w="9525">
              <a:solidFill>
                <a:schemeClr val="tx1"/>
              </a:solidFill>
              <a:round/>
              <a:headEnd/>
              <a:tailEnd/>
            </a:ln>
          </p:spPr>
          <p:txBody>
            <a:bodyPr lIns="91437" tIns="45719" rIns="91437" bIns="45719" anchor="ctr"/>
            <a:lstStyle/>
            <a:p>
              <a:pPr>
                <a:spcBef>
                  <a:spcPct val="0"/>
                </a:spcBef>
              </a:pPr>
              <a:r>
                <a:rPr lang="en-US" sz="1800" dirty="0">
                  <a:solidFill>
                    <a:srgbClr val="FFFF00"/>
                  </a:solidFill>
                </a:rPr>
                <a:t>Close Button</a:t>
              </a:r>
            </a:p>
          </p:txBody>
        </p:sp>
      </p:grpSp>
      <p:grpSp>
        <p:nvGrpSpPr>
          <p:cNvPr id="10" name="Group 56"/>
          <p:cNvGrpSpPr>
            <a:grpSpLocks/>
          </p:cNvGrpSpPr>
          <p:nvPr/>
        </p:nvGrpSpPr>
        <p:grpSpPr bwMode="auto">
          <a:xfrm>
            <a:off x="3690938" y="3790409"/>
            <a:ext cx="1447800" cy="2351535"/>
            <a:chOff x="3516" y="2201"/>
            <a:chExt cx="912" cy="1343"/>
          </a:xfrm>
        </p:grpSpPr>
        <p:sp>
          <p:nvSpPr>
            <p:cNvPr id="10259" name="AutoShape 22"/>
            <p:cNvSpPr>
              <a:spLocks noChangeArrowheads="1"/>
            </p:cNvSpPr>
            <p:nvPr/>
          </p:nvSpPr>
          <p:spPr bwMode="auto">
            <a:xfrm>
              <a:off x="3516" y="3136"/>
              <a:ext cx="912" cy="408"/>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Print Button</a:t>
              </a:r>
            </a:p>
          </p:txBody>
        </p:sp>
        <p:sp>
          <p:nvSpPr>
            <p:cNvPr id="10260" name="Line 50"/>
            <p:cNvSpPr>
              <a:spLocks noChangeShapeType="1"/>
            </p:cNvSpPr>
            <p:nvPr/>
          </p:nvSpPr>
          <p:spPr bwMode="auto">
            <a:xfrm flipV="1">
              <a:off x="3804" y="2201"/>
              <a:ext cx="0" cy="919"/>
            </a:xfrm>
            <a:prstGeom prst="line">
              <a:avLst/>
            </a:prstGeom>
            <a:noFill/>
            <a:ln w="57150">
              <a:solidFill>
                <a:srgbClr val="FF0000"/>
              </a:solidFill>
              <a:round/>
              <a:headEnd/>
              <a:tailEnd type="triangle" w="med" len="med"/>
            </a:ln>
          </p:spPr>
          <p:txBody>
            <a:bodyPr/>
            <a:lstStyle/>
            <a:p>
              <a:endParaRPr lang="en-US" dirty="0"/>
            </a:p>
          </p:txBody>
        </p:sp>
      </p:grpSp>
      <p:grpSp>
        <p:nvGrpSpPr>
          <p:cNvPr id="11" name="Group 60"/>
          <p:cNvGrpSpPr>
            <a:grpSpLocks/>
          </p:cNvGrpSpPr>
          <p:nvPr/>
        </p:nvGrpSpPr>
        <p:grpSpPr bwMode="auto">
          <a:xfrm>
            <a:off x="5056584" y="1328550"/>
            <a:ext cx="1362075" cy="1681163"/>
            <a:chOff x="3954" y="720"/>
            <a:chExt cx="858" cy="1059"/>
          </a:xfrm>
        </p:grpSpPr>
        <p:sp>
          <p:nvSpPr>
            <p:cNvPr id="10257" name="Line 49"/>
            <p:cNvSpPr>
              <a:spLocks noChangeShapeType="1"/>
            </p:cNvSpPr>
            <p:nvPr/>
          </p:nvSpPr>
          <p:spPr bwMode="auto">
            <a:xfrm>
              <a:off x="4198" y="1176"/>
              <a:ext cx="0" cy="603"/>
            </a:xfrm>
            <a:prstGeom prst="line">
              <a:avLst/>
            </a:prstGeom>
            <a:noFill/>
            <a:ln w="57150">
              <a:solidFill>
                <a:srgbClr val="FF0000"/>
              </a:solidFill>
              <a:round/>
              <a:headEnd/>
              <a:tailEnd type="triangle" w="med" len="med"/>
            </a:ln>
          </p:spPr>
          <p:txBody>
            <a:bodyPr/>
            <a:lstStyle/>
            <a:p>
              <a:endParaRPr lang="en-US" dirty="0"/>
            </a:p>
          </p:txBody>
        </p:sp>
        <p:sp>
          <p:nvSpPr>
            <p:cNvPr id="10258" name="AutoShape 25"/>
            <p:cNvSpPr>
              <a:spLocks noChangeArrowheads="1"/>
            </p:cNvSpPr>
            <p:nvPr/>
          </p:nvSpPr>
          <p:spPr bwMode="auto">
            <a:xfrm>
              <a:off x="3954" y="720"/>
              <a:ext cx="858" cy="448"/>
            </a:xfrm>
            <a:prstGeom prst="roundRect">
              <a:avLst>
                <a:gd name="adj" fmla="val 16667"/>
              </a:avLst>
            </a:prstGeom>
            <a:solidFill>
              <a:schemeClr val="accent1"/>
            </a:solidFill>
            <a:ln w="9525">
              <a:solidFill>
                <a:schemeClr val="tx1"/>
              </a:solidFill>
              <a:round/>
              <a:headEnd/>
              <a:tailEnd/>
            </a:ln>
          </p:spPr>
          <p:txBody>
            <a:bodyPr lIns="91437" tIns="45719" rIns="91437" bIns="45719" anchor="ctr">
              <a:spAutoFit/>
            </a:bodyPr>
            <a:lstStyle/>
            <a:p>
              <a:pPr>
                <a:spcBef>
                  <a:spcPct val="0"/>
                </a:spcBef>
              </a:pPr>
              <a:r>
                <a:rPr lang="en-US" sz="1800" dirty="0">
                  <a:solidFill>
                    <a:srgbClr val="FFFF00"/>
                  </a:solidFill>
                </a:rPr>
                <a:t>Clear Button</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000"/>
                            </p:stCondLst>
                            <p:childTnLst>
                              <p:par>
                                <p:cTn id="13" presetID="22" presetClass="entr" presetSubtype="1"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3500"/>
                            </p:stCondLst>
                            <p:childTnLst>
                              <p:par>
                                <p:cTn id="17" presetID="22" presetClass="entr" presetSubtype="1"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5000"/>
                            </p:stCondLst>
                            <p:childTnLst>
                              <p:par>
                                <p:cTn id="21" presetID="22" presetClass="entr" presetSubtype="1"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6500"/>
                            </p:stCondLst>
                            <p:childTnLst>
                              <p:par>
                                <p:cTn id="25" presetID="22" presetClass="entr" presetSubtype="4" fill="hold"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8000"/>
                            </p:stCondLst>
                            <p:childTnLst>
                              <p:par>
                                <p:cTn id="29" presetID="22" presetClass="entr" presetSubtype="4"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9500"/>
                            </p:stCondLst>
                            <p:childTnLst>
                              <p:par>
                                <p:cTn id="33" presetID="22" presetClass="entr" presetSubtype="4" fill="hold" nodeType="after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8" name="Picture 44" descr="C:\Users\RAVI\Desktop\EVM M3 NEW PHOTOS\IMG_06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7937" y="818356"/>
            <a:ext cx="5235003" cy="3200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4"/>
          <p:cNvGrpSpPr>
            <a:grpSpLocks/>
          </p:cNvGrpSpPr>
          <p:nvPr/>
        </p:nvGrpSpPr>
        <p:grpSpPr bwMode="auto">
          <a:xfrm>
            <a:off x="158749" y="2633174"/>
            <a:ext cx="3303588" cy="1219200"/>
            <a:chOff x="240" y="2277"/>
            <a:chExt cx="2081" cy="768"/>
          </a:xfrm>
        </p:grpSpPr>
        <p:sp>
          <p:nvSpPr>
            <p:cNvPr id="11278" name="AutoShape 5"/>
            <p:cNvSpPr>
              <a:spLocks noChangeArrowheads="1"/>
            </p:cNvSpPr>
            <p:nvPr/>
          </p:nvSpPr>
          <p:spPr bwMode="auto">
            <a:xfrm>
              <a:off x="240" y="2277"/>
              <a:ext cx="1151" cy="76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Total Button</a:t>
              </a:r>
            </a:p>
          </p:txBody>
        </p:sp>
        <p:sp>
          <p:nvSpPr>
            <p:cNvPr id="11279" name="Line 6"/>
            <p:cNvSpPr>
              <a:spLocks noChangeShapeType="1"/>
            </p:cNvSpPr>
            <p:nvPr/>
          </p:nvSpPr>
          <p:spPr bwMode="auto">
            <a:xfrm>
              <a:off x="1392" y="2613"/>
              <a:ext cx="929" cy="0"/>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7"/>
          <p:cNvGrpSpPr>
            <a:grpSpLocks/>
          </p:cNvGrpSpPr>
          <p:nvPr/>
        </p:nvGrpSpPr>
        <p:grpSpPr bwMode="auto">
          <a:xfrm>
            <a:off x="6891337" y="2570956"/>
            <a:ext cx="2819400" cy="1219200"/>
            <a:chOff x="4464" y="2256"/>
            <a:chExt cx="1776" cy="768"/>
          </a:xfrm>
        </p:grpSpPr>
        <p:sp>
          <p:nvSpPr>
            <p:cNvPr id="11276" name="AutoShape 8"/>
            <p:cNvSpPr>
              <a:spLocks noChangeArrowheads="1"/>
            </p:cNvSpPr>
            <p:nvPr/>
          </p:nvSpPr>
          <p:spPr bwMode="auto">
            <a:xfrm>
              <a:off x="5088" y="2256"/>
              <a:ext cx="1152" cy="768"/>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a:solidFill>
                    <a:srgbClr val="FFFF00"/>
                  </a:solidFill>
                </a:rPr>
                <a:t>Ballot Button</a:t>
              </a:r>
            </a:p>
          </p:txBody>
        </p:sp>
        <p:sp>
          <p:nvSpPr>
            <p:cNvPr id="11277" name="Line 9"/>
            <p:cNvSpPr>
              <a:spLocks noChangeShapeType="1"/>
            </p:cNvSpPr>
            <p:nvPr/>
          </p:nvSpPr>
          <p:spPr bwMode="auto">
            <a:xfrm flipH="1">
              <a:off x="4464" y="2688"/>
              <a:ext cx="624" cy="0"/>
            </a:xfrm>
            <a:prstGeom prst="line">
              <a:avLst/>
            </a:prstGeom>
            <a:noFill/>
            <a:ln w="57150">
              <a:solidFill>
                <a:srgbClr val="FF0000"/>
              </a:solidFill>
              <a:round/>
              <a:headEnd/>
              <a:tailEnd type="triangle" w="med" len="med"/>
            </a:ln>
          </p:spPr>
          <p:txBody>
            <a:bodyPr/>
            <a:lstStyle/>
            <a:p>
              <a:endParaRPr lang="en-US" dirty="0"/>
            </a:p>
          </p:txBody>
        </p:sp>
      </p:grpSp>
      <p:sp>
        <p:nvSpPr>
          <p:cNvPr id="11269" name="Rectangle 10"/>
          <p:cNvSpPr>
            <a:spLocks noChangeArrowheads="1"/>
          </p:cNvSpPr>
          <p:nvPr/>
        </p:nvSpPr>
        <p:spPr bwMode="auto">
          <a:xfrm>
            <a:off x="2052638" y="0"/>
            <a:ext cx="6173787"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Control Unit – Ballot Section</a:t>
            </a:r>
          </a:p>
        </p:txBody>
      </p:sp>
      <p:grpSp>
        <p:nvGrpSpPr>
          <p:cNvPr id="4" name="Group 19"/>
          <p:cNvGrpSpPr>
            <a:grpSpLocks/>
          </p:cNvGrpSpPr>
          <p:nvPr/>
        </p:nvGrpSpPr>
        <p:grpSpPr bwMode="auto">
          <a:xfrm>
            <a:off x="4403438" y="3329232"/>
            <a:ext cx="1524000" cy="1600200"/>
            <a:chOff x="3072" y="2640"/>
            <a:chExt cx="960" cy="1248"/>
          </a:xfrm>
        </p:grpSpPr>
        <p:sp>
          <p:nvSpPr>
            <p:cNvPr id="11274" name="AutoShape 17"/>
            <p:cNvSpPr>
              <a:spLocks noChangeArrowheads="1"/>
            </p:cNvSpPr>
            <p:nvPr/>
          </p:nvSpPr>
          <p:spPr bwMode="auto">
            <a:xfrm>
              <a:off x="3072" y="3440"/>
              <a:ext cx="960" cy="448"/>
            </a:xfrm>
            <a:prstGeom prst="roundRect">
              <a:avLst>
                <a:gd name="adj" fmla="val 16667"/>
              </a:avLst>
            </a:prstGeom>
            <a:solidFill>
              <a:schemeClr val="accent1"/>
            </a:solidFill>
            <a:ln w="9525">
              <a:solidFill>
                <a:schemeClr val="tx1"/>
              </a:solidFill>
              <a:round/>
              <a:headEnd/>
              <a:tailEnd/>
            </a:ln>
          </p:spPr>
          <p:txBody>
            <a:bodyPr lIns="91437" tIns="45719" rIns="91437" bIns="45719" anchor="ctr"/>
            <a:lstStyle/>
            <a:p>
              <a:pPr>
                <a:spcBef>
                  <a:spcPct val="0"/>
                </a:spcBef>
              </a:pPr>
              <a:r>
                <a:rPr lang="en-US" sz="1800" dirty="0">
                  <a:solidFill>
                    <a:srgbClr val="FFFF00"/>
                  </a:solidFill>
                </a:rPr>
                <a:t>Buzzer</a:t>
              </a:r>
            </a:p>
          </p:txBody>
        </p:sp>
        <p:sp>
          <p:nvSpPr>
            <p:cNvPr id="11275" name="Line 18"/>
            <p:cNvSpPr>
              <a:spLocks noChangeShapeType="1"/>
            </p:cNvSpPr>
            <p:nvPr/>
          </p:nvSpPr>
          <p:spPr bwMode="auto">
            <a:xfrm flipV="1">
              <a:off x="3552" y="2640"/>
              <a:ext cx="0" cy="816"/>
            </a:xfrm>
            <a:prstGeom prst="line">
              <a:avLst/>
            </a:prstGeom>
            <a:noFill/>
            <a:ln w="57150">
              <a:solidFill>
                <a:srgbClr val="FF0000"/>
              </a:solidFill>
              <a:round/>
              <a:headEnd/>
              <a:tailEnd type="triangle" w="med" len="med"/>
            </a:ln>
          </p:spPr>
          <p:txBody>
            <a:bodyPr/>
            <a:lstStyle/>
            <a:p>
              <a:endParaRPr lang="en-US" dirty="0"/>
            </a:p>
          </p:txBody>
        </p:sp>
      </p:grpSp>
      <p:sp>
        <p:nvSpPr>
          <p:cNvPr id="15" name="AutoShape 8"/>
          <p:cNvSpPr>
            <a:spLocks noChangeArrowheads="1"/>
          </p:cNvSpPr>
          <p:nvPr/>
        </p:nvSpPr>
        <p:spPr bwMode="auto">
          <a:xfrm>
            <a:off x="7881937" y="4319832"/>
            <a:ext cx="2133600" cy="1219200"/>
          </a:xfrm>
          <a:prstGeom prst="roundRect">
            <a:avLst>
              <a:gd name="adj" fmla="val 16667"/>
            </a:avLst>
          </a:prstGeom>
          <a:solidFill>
            <a:schemeClr val="accent1"/>
          </a:solidFill>
          <a:ln w="9525">
            <a:solidFill>
              <a:schemeClr val="tx1"/>
            </a:solidFill>
            <a:round/>
            <a:headEnd/>
            <a:tailEnd/>
          </a:ln>
        </p:spPr>
        <p:txBody>
          <a:bodyPr wrap="none" lIns="91437" tIns="45719" rIns="91437" bIns="45719" anchor="ctr"/>
          <a:lstStyle/>
          <a:p>
            <a:pPr>
              <a:spcBef>
                <a:spcPct val="0"/>
              </a:spcBef>
            </a:pPr>
            <a:r>
              <a:rPr lang="en-US" sz="1800" dirty="0" smtClean="0">
                <a:solidFill>
                  <a:srgbClr val="FFFF00"/>
                </a:solidFill>
              </a:rPr>
              <a:t>Press Ballot </a:t>
            </a:r>
          </a:p>
          <a:p>
            <a:pPr>
              <a:spcBef>
                <a:spcPct val="0"/>
              </a:spcBef>
            </a:pPr>
            <a:r>
              <a:rPr lang="en-US" sz="1800" dirty="0" smtClean="0">
                <a:solidFill>
                  <a:srgbClr val="FFFF00"/>
                </a:solidFill>
              </a:rPr>
              <a:t>Button to enable </a:t>
            </a:r>
          </a:p>
          <a:p>
            <a:pPr>
              <a:spcBef>
                <a:spcPct val="0"/>
              </a:spcBef>
            </a:pPr>
            <a:r>
              <a:rPr lang="en-US" sz="1800" dirty="0" smtClean="0">
                <a:solidFill>
                  <a:srgbClr val="FFFF00"/>
                </a:solidFill>
              </a:rPr>
              <a:t>BU to take the vote</a:t>
            </a:r>
            <a:endParaRPr lang="en-US" sz="1800"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p:cNvSpPr>
            <a:spLocks noChangeArrowheads="1"/>
          </p:cNvSpPr>
          <p:nvPr/>
        </p:nvSpPr>
        <p:spPr bwMode="auto">
          <a:xfrm>
            <a:off x="771525" y="0"/>
            <a:ext cx="9505950" cy="676275"/>
          </a:xfrm>
          <a:prstGeom prst="rect">
            <a:avLst/>
          </a:prstGeom>
          <a:noFill/>
          <a:ln w="9525">
            <a:noFill/>
            <a:miter lim="800000"/>
            <a:headEnd/>
            <a:tailEnd/>
          </a:ln>
        </p:spPr>
        <p:txBody>
          <a:bodyPr/>
          <a:lstStyle/>
          <a:p>
            <a:pPr defTabSz="993775">
              <a:spcBef>
                <a:spcPct val="0"/>
              </a:spcBef>
            </a:pPr>
            <a:r>
              <a:rPr lang="en-US" sz="3200">
                <a:solidFill>
                  <a:srgbClr val="FFFF00"/>
                </a:solidFill>
              </a:rPr>
              <a:t>EVM – Display samples</a:t>
            </a:r>
          </a:p>
        </p:txBody>
      </p:sp>
      <p:sp>
        <p:nvSpPr>
          <p:cNvPr id="158736" name="Text Box 16"/>
          <p:cNvSpPr txBox="1">
            <a:spLocks noChangeArrowheads="1"/>
          </p:cNvSpPr>
          <p:nvPr/>
        </p:nvSpPr>
        <p:spPr bwMode="auto">
          <a:xfrm>
            <a:off x="2514600" y="974725"/>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EVM is set for 16 candidates</a:t>
            </a:r>
          </a:p>
        </p:txBody>
      </p:sp>
      <p:sp>
        <p:nvSpPr>
          <p:cNvPr id="158773" name="Rectangle 53"/>
          <p:cNvSpPr>
            <a:spLocks noChangeArrowheads="1"/>
          </p:cNvSpPr>
          <p:nvPr/>
        </p:nvSpPr>
        <p:spPr bwMode="auto">
          <a:xfrm>
            <a:off x="228600" y="838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CANDIDATES                16            </a:t>
            </a:r>
          </a:p>
        </p:txBody>
      </p:sp>
      <p:sp>
        <p:nvSpPr>
          <p:cNvPr id="158774" name="Rectangle 54"/>
          <p:cNvSpPr>
            <a:spLocks noChangeArrowheads="1"/>
          </p:cNvSpPr>
          <p:nvPr/>
        </p:nvSpPr>
        <p:spPr bwMode="auto">
          <a:xfrm>
            <a:off x="228600" y="2362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smtClean="0">
                <a:solidFill>
                  <a:srgbClr val="FF0000"/>
                </a:solidFill>
              </a:rPr>
              <a:t>FULL</a:t>
            </a:r>
            <a:endParaRPr lang="en-US" dirty="0">
              <a:solidFill>
                <a:schemeClr val="tx2"/>
              </a:solidFill>
            </a:endParaRPr>
          </a:p>
        </p:txBody>
      </p:sp>
      <p:sp>
        <p:nvSpPr>
          <p:cNvPr id="158776" name="Rectangle 56"/>
          <p:cNvSpPr>
            <a:spLocks noChangeArrowheads="1"/>
          </p:cNvSpPr>
          <p:nvPr/>
        </p:nvSpPr>
        <p:spPr bwMode="auto">
          <a:xfrm>
            <a:off x="228600" y="1600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smtClean="0">
                <a:solidFill>
                  <a:srgbClr val="FF0000"/>
                </a:solidFill>
              </a:rPr>
              <a:t>INVALID</a:t>
            </a:r>
            <a:endParaRPr lang="en-US" dirty="0">
              <a:solidFill>
                <a:srgbClr val="FF0000"/>
              </a:solidFill>
            </a:endParaRPr>
          </a:p>
        </p:txBody>
      </p:sp>
      <p:sp>
        <p:nvSpPr>
          <p:cNvPr id="158778" name="Text Box 58"/>
          <p:cNvSpPr txBox="1">
            <a:spLocks noChangeArrowheads="1"/>
          </p:cNvSpPr>
          <p:nvPr/>
        </p:nvSpPr>
        <p:spPr bwMode="auto">
          <a:xfrm>
            <a:off x="2514600" y="1581150"/>
            <a:ext cx="7391400" cy="7016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a button on the Control unit is pressed out of sequence</a:t>
            </a:r>
          </a:p>
        </p:txBody>
      </p:sp>
      <p:sp>
        <p:nvSpPr>
          <p:cNvPr id="158779" name="Text Box 59"/>
          <p:cNvSpPr txBox="1">
            <a:spLocks noChangeArrowheads="1"/>
          </p:cNvSpPr>
          <p:nvPr/>
        </p:nvSpPr>
        <p:spPr bwMode="auto">
          <a:xfrm>
            <a:off x="2514600" y="2362200"/>
            <a:ext cx="7391400" cy="7016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maximum number of votes (2000) for which the EVM is designed, has been polled</a:t>
            </a:r>
          </a:p>
        </p:txBody>
      </p:sp>
      <p:sp>
        <p:nvSpPr>
          <p:cNvPr id="158781" name="Rectangle 61"/>
          <p:cNvSpPr>
            <a:spLocks noChangeArrowheads="1"/>
          </p:cNvSpPr>
          <p:nvPr/>
        </p:nvSpPr>
        <p:spPr bwMode="auto">
          <a:xfrm>
            <a:off x="228599" y="3111779"/>
            <a:ext cx="2209801"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BATRY HIGH </a:t>
            </a:r>
          </a:p>
          <a:p>
            <a:pPr>
              <a:spcBef>
                <a:spcPct val="0"/>
              </a:spcBef>
            </a:pPr>
            <a:r>
              <a:rPr lang="en-US" dirty="0">
                <a:solidFill>
                  <a:srgbClr val="FF0000"/>
                </a:solidFill>
              </a:rPr>
              <a:t>99 PERCENT                   </a:t>
            </a:r>
          </a:p>
        </p:txBody>
      </p:sp>
      <p:sp>
        <p:nvSpPr>
          <p:cNvPr id="158782" name="Rectangle 62"/>
          <p:cNvSpPr>
            <a:spLocks noChangeArrowheads="1"/>
          </p:cNvSpPr>
          <p:nvPr/>
        </p:nvSpPr>
        <p:spPr bwMode="auto">
          <a:xfrm>
            <a:off x="228600" y="3946525"/>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BATRY </a:t>
            </a:r>
            <a:r>
              <a:rPr lang="en-US" dirty="0" smtClean="0">
                <a:solidFill>
                  <a:srgbClr val="FF0000"/>
                </a:solidFill>
              </a:rPr>
              <a:t>MEDIUM </a:t>
            </a:r>
            <a:endParaRPr lang="en-US" dirty="0">
              <a:solidFill>
                <a:srgbClr val="FF0000"/>
              </a:solidFill>
            </a:endParaRPr>
          </a:p>
          <a:p>
            <a:pPr>
              <a:spcBef>
                <a:spcPct val="0"/>
              </a:spcBef>
            </a:pPr>
            <a:r>
              <a:rPr lang="en-US" dirty="0" smtClean="0">
                <a:solidFill>
                  <a:srgbClr val="FF0000"/>
                </a:solidFill>
              </a:rPr>
              <a:t>75  </a:t>
            </a:r>
            <a:r>
              <a:rPr lang="en-US" dirty="0">
                <a:solidFill>
                  <a:srgbClr val="FF0000"/>
                </a:solidFill>
              </a:rPr>
              <a:t>PERCENT</a:t>
            </a:r>
          </a:p>
        </p:txBody>
      </p:sp>
      <p:sp>
        <p:nvSpPr>
          <p:cNvPr id="158783" name="Rectangle 63"/>
          <p:cNvSpPr>
            <a:spLocks noChangeArrowheads="1"/>
          </p:cNvSpPr>
          <p:nvPr/>
        </p:nvSpPr>
        <p:spPr bwMode="auto">
          <a:xfrm>
            <a:off x="228600" y="4780756"/>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BATRY </a:t>
            </a:r>
            <a:r>
              <a:rPr lang="en-US" dirty="0" smtClean="0">
                <a:solidFill>
                  <a:srgbClr val="FF0000"/>
                </a:solidFill>
              </a:rPr>
              <a:t>LOW </a:t>
            </a:r>
            <a:endParaRPr lang="en-US" dirty="0">
              <a:solidFill>
                <a:srgbClr val="FF0000"/>
              </a:solidFill>
            </a:endParaRPr>
          </a:p>
          <a:p>
            <a:pPr>
              <a:spcBef>
                <a:spcPct val="0"/>
              </a:spcBef>
            </a:pPr>
            <a:r>
              <a:rPr lang="en-US" dirty="0" smtClean="0">
                <a:solidFill>
                  <a:srgbClr val="FF0000"/>
                </a:solidFill>
              </a:rPr>
              <a:t>35 </a:t>
            </a:r>
            <a:r>
              <a:rPr lang="en-US" dirty="0">
                <a:solidFill>
                  <a:srgbClr val="FF0000"/>
                </a:solidFill>
              </a:rPr>
              <a:t>PERCENT</a:t>
            </a:r>
          </a:p>
        </p:txBody>
      </p:sp>
      <p:sp>
        <p:nvSpPr>
          <p:cNvPr id="158784" name="Text Box 64"/>
          <p:cNvSpPr txBox="1">
            <a:spLocks noChangeArrowheads="1"/>
          </p:cNvSpPr>
          <p:nvPr/>
        </p:nvSpPr>
        <p:spPr bwMode="auto">
          <a:xfrm>
            <a:off x="2543455" y="3256242"/>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capacity of the Battery is High</a:t>
            </a:r>
          </a:p>
        </p:txBody>
      </p:sp>
      <p:sp>
        <p:nvSpPr>
          <p:cNvPr id="158785" name="Text Box 65"/>
          <p:cNvSpPr txBox="1">
            <a:spLocks noChangeArrowheads="1"/>
          </p:cNvSpPr>
          <p:nvPr/>
        </p:nvSpPr>
        <p:spPr bwMode="auto">
          <a:xfrm>
            <a:off x="2581274" y="4090987"/>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capacity of the Battery is Medium</a:t>
            </a:r>
          </a:p>
        </p:txBody>
      </p:sp>
      <p:sp>
        <p:nvSpPr>
          <p:cNvPr id="158786" name="Text Box 66"/>
          <p:cNvSpPr txBox="1">
            <a:spLocks noChangeArrowheads="1"/>
          </p:cNvSpPr>
          <p:nvPr/>
        </p:nvSpPr>
        <p:spPr bwMode="auto">
          <a:xfrm>
            <a:off x="2543455" y="4925218"/>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capacity of the Battery is Low</a:t>
            </a:r>
          </a:p>
        </p:txBody>
      </p:sp>
    </p:spTree>
    <p:extLst>
      <p:ext uri="{BB962C8B-B14F-4D97-AF65-F5344CB8AC3E}">
        <p14:creationId xmlns:p14="http://schemas.microsoft.com/office/powerpoint/2010/main" val="220325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8773"/>
                                        </p:tgtEl>
                                        <p:attrNameLst>
                                          <p:attrName>style.visibility</p:attrName>
                                        </p:attrNameLst>
                                      </p:cBhvr>
                                      <p:to>
                                        <p:strVal val="visible"/>
                                      </p:to>
                                    </p:set>
                                    <p:animEffect transition="in" filter="wipe(left)">
                                      <p:cBhvr>
                                        <p:cTn id="7" dur="500"/>
                                        <p:tgtEl>
                                          <p:spTgt spid="15877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8736"/>
                                        </p:tgtEl>
                                        <p:attrNameLst>
                                          <p:attrName>style.visibility</p:attrName>
                                        </p:attrNameLst>
                                      </p:cBhvr>
                                      <p:to>
                                        <p:strVal val="visible"/>
                                      </p:to>
                                    </p:set>
                                    <p:animEffect transition="in" filter="wipe(right)">
                                      <p:cBhvr>
                                        <p:cTn id="11" dur="500"/>
                                        <p:tgtEl>
                                          <p:spTgt spid="158736"/>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158776"/>
                                        </p:tgtEl>
                                        <p:attrNameLst>
                                          <p:attrName>style.visibility</p:attrName>
                                        </p:attrNameLst>
                                      </p:cBhvr>
                                      <p:to>
                                        <p:strVal val="visible"/>
                                      </p:to>
                                    </p:set>
                                    <p:animEffect transition="in" filter="wipe(left)">
                                      <p:cBhvr>
                                        <p:cTn id="15" dur="500"/>
                                        <p:tgtEl>
                                          <p:spTgt spid="158776"/>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158778"/>
                                        </p:tgtEl>
                                        <p:attrNameLst>
                                          <p:attrName>style.visibility</p:attrName>
                                        </p:attrNameLst>
                                      </p:cBhvr>
                                      <p:to>
                                        <p:strVal val="visible"/>
                                      </p:to>
                                    </p:set>
                                    <p:animEffect transition="in" filter="wipe(right)">
                                      <p:cBhvr>
                                        <p:cTn id="19" dur="500"/>
                                        <p:tgtEl>
                                          <p:spTgt spid="158778"/>
                                        </p:tgtEl>
                                      </p:cBhvr>
                                    </p:animEffect>
                                  </p:childTnLst>
                                </p:cTn>
                              </p:par>
                            </p:childTnLst>
                          </p:cTn>
                        </p:par>
                        <p:par>
                          <p:cTn id="20" fill="hold">
                            <p:stCondLst>
                              <p:cond delay="3000"/>
                            </p:stCondLst>
                            <p:childTnLst>
                              <p:par>
                                <p:cTn id="21" presetID="22" presetClass="entr" presetSubtype="8" fill="hold" grpId="0" nodeType="afterEffect">
                                  <p:stCondLst>
                                    <p:cond delay="1000"/>
                                  </p:stCondLst>
                                  <p:childTnLst>
                                    <p:set>
                                      <p:cBhvr>
                                        <p:cTn id="22" dur="1" fill="hold">
                                          <p:stCondLst>
                                            <p:cond delay="0"/>
                                          </p:stCondLst>
                                        </p:cTn>
                                        <p:tgtEl>
                                          <p:spTgt spid="158774"/>
                                        </p:tgtEl>
                                        <p:attrNameLst>
                                          <p:attrName>style.visibility</p:attrName>
                                        </p:attrNameLst>
                                      </p:cBhvr>
                                      <p:to>
                                        <p:strVal val="visible"/>
                                      </p:to>
                                    </p:set>
                                    <p:animEffect transition="in" filter="wipe(left)">
                                      <p:cBhvr>
                                        <p:cTn id="23" dur="500"/>
                                        <p:tgtEl>
                                          <p:spTgt spid="158774"/>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58779"/>
                                        </p:tgtEl>
                                        <p:attrNameLst>
                                          <p:attrName>style.visibility</p:attrName>
                                        </p:attrNameLst>
                                      </p:cBhvr>
                                      <p:to>
                                        <p:strVal val="visible"/>
                                      </p:to>
                                    </p:set>
                                    <p:animEffect transition="in" filter="wipe(right)">
                                      <p:cBhvr>
                                        <p:cTn id="27" dur="500"/>
                                        <p:tgtEl>
                                          <p:spTgt spid="158779"/>
                                        </p:tgtEl>
                                      </p:cBhvr>
                                    </p:animEffect>
                                  </p:childTnLst>
                                </p:cTn>
                              </p:par>
                            </p:childTnLst>
                          </p:cTn>
                        </p:par>
                        <p:par>
                          <p:cTn id="28" fill="hold">
                            <p:stCondLst>
                              <p:cond delay="5000"/>
                            </p:stCondLst>
                            <p:childTnLst>
                              <p:par>
                                <p:cTn id="29" presetID="22" presetClass="entr" presetSubtype="8" fill="hold" grpId="0" nodeType="afterEffect">
                                  <p:stCondLst>
                                    <p:cond delay="1000"/>
                                  </p:stCondLst>
                                  <p:childTnLst>
                                    <p:set>
                                      <p:cBhvr>
                                        <p:cTn id="30" dur="1" fill="hold">
                                          <p:stCondLst>
                                            <p:cond delay="0"/>
                                          </p:stCondLst>
                                        </p:cTn>
                                        <p:tgtEl>
                                          <p:spTgt spid="158781"/>
                                        </p:tgtEl>
                                        <p:attrNameLst>
                                          <p:attrName>style.visibility</p:attrName>
                                        </p:attrNameLst>
                                      </p:cBhvr>
                                      <p:to>
                                        <p:strVal val="visible"/>
                                      </p:to>
                                    </p:set>
                                    <p:animEffect transition="in" filter="wipe(left)">
                                      <p:cBhvr>
                                        <p:cTn id="31" dur="500"/>
                                        <p:tgtEl>
                                          <p:spTgt spid="158781"/>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158784"/>
                                        </p:tgtEl>
                                        <p:attrNameLst>
                                          <p:attrName>style.visibility</p:attrName>
                                        </p:attrNameLst>
                                      </p:cBhvr>
                                      <p:to>
                                        <p:strVal val="visible"/>
                                      </p:to>
                                    </p:set>
                                    <p:animEffect transition="in" filter="wipe(right)">
                                      <p:cBhvr>
                                        <p:cTn id="35" dur="500"/>
                                        <p:tgtEl>
                                          <p:spTgt spid="158784"/>
                                        </p:tgtEl>
                                      </p:cBhvr>
                                    </p:animEffect>
                                  </p:childTnLst>
                                </p:cTn>
                              </p:par>
                            </p:childTnLst>
                          </p:cTn>
                        </p:par>
                        <p:par>
                          <p:cTn id="36" fill="hold">
                            <p:stCondLst>
                              <p:cond delay="7000"/>
                            </p:stCondLst>
                            <p:childTnLst>
                              <p:par>
                                <p:cTn id="37" presetID="22" presetClass="entr" presetSubtype="8" fill="hold" grpId="0" nodeType="afterEffect">
                                  <p:stCondLst>
                                    <p:cond delay="1000"/>
                                  </p:stCondLst>
                                  <p:childTnLst>
                                    <p:set>
                                      <p:cBhvr>
                                        <p:cTn id="38" dur="1" fill="hold">
                                          <p:stCondLst>
                                            <p:cond delay="0"/>
                                          </p:stCondLst>
                                        </p:cTn>
                                        <p:tgtEl>
                                          <p:spTgt spid="158782"/>
                                        </p:tgtEl>
                                        <p:attrNameLst>
                                          <p:attrName>style.visibility</p:attrName>
                                        </p:attrNameLst>
                                      </p:cBhvr>
                                      <p:to>
                                        <p:strVal val="visible"/>
                                      </p:to>
                                    </p:set>
                                    <p:animEffect transition="in" filter="wipe(left)">
                                      <p:cBhvr>
                                        <p:cTn id="39" dur="500"/>
                                        <p:tgtEl>
                                          <p:spTgt spid="158782"/>
                                        </p:tgtEl>
                                      </p:cBhvr>
                                    </p:animEffect>
                                  </p:childTnLst>
                                </p:cTn>
                              </p:par>
                            </p:childTnLst>
                          </p:cTn>
                        </p:par>
                        <p:par>
                          <p:cTn id="40" fill="hold">
                            <p:stCondLst>
                              <p:cond delay="8500"/>
                            </p:stCondLst>
                            <p:childTnLst>
                              <p:par>
                                <p:cTn id="41" presetID="22" presetClass="entr" presetSubtype="2" fill="hold" grpId="0" nodeType="afterEffect">
                                  <p:stCondLst>
                                    <p:cond delay="0"/>
                                  </p:stCondLst>
                                  <p:childTnLst>
                                    <p:set>
                                      <p:cBhvr>
                                        <p:cTn id="42" dur="1" fill="hold">
                                          <p:stCondLst>
                                            <p:cond delay="0"/>
                                          </p:stCondLst>
                                        </p:cTn>
                                        <p:tgtEl>
                                          <p:spTgt spid="158785"/>
                                        </p:tgtEl>
                                        <p:attrNameLst>
                                          <p:attrName>style.visibility</p:attrName>
                                        </p:attrNameLst>
                                      </p:cBhvr>
                                      <p:to>
                                        <p:strVal val="visible"/>
                                      </p:to>
                                    </p:set>
                                    <p:animEffect transition="in" filter="wipe(right)">
                                      <p:cBhvr>
                                        <p:cTn id="43" dur="500"/>
                                        <p:tgtEl>
                                          <p:spTgt spid="158785"/>
                                        </p:tgtEl>
                                      </p:cBhvr>
                                    </p:animEffect>
                                  </p:childTnLst>
                                </p:cTn>
                              </p:par>
                            </p:childTnLst>
                          </p:cTn>
                        </p:par>
                        <p:par>
                          <p:cTn id="44" fill="hold">
                            <p:stCondLst>
                              <p:cond delay="9000"/>
                            </p:stCondLst>
                            <p:childTnLst>
                              <p:par>
                                <p:cTn id="45" presetID="22" presetClass="entr" presetSubtype="8" fill="hold" grpId="0" nodeType="afterEffect">
                                  <p:stCondLst>
                                    <p:cond delay="1000"/>
                                  </p:stCondLst>
                                  <p:childTnLst>
                                    <p:set>
                                      <p:cBhvr>
                                        <p:cTn id="46" dur="1" fill="hold">
                                          <p:stCondLst>
                                            <p:cond delay="0"/>
                                          </p:stCondLst>
                                        </p:cTn>
                                        <p:tgtEl>
                                          <p:spTgt spid="158783"/>
                                        </p:tgtEl>
                                        <p:attrNameLst>
                                          <p:attrName>style.visibility</p:attrName>
                                        </p:attrNameLst>
                                      </p:cBhvr>
                                      <p:to>
                                        <p:strVal val="visible"/>
                                      </p:to>
                                    </p:set>
                                    <p:animEffect transition="in" filter="wipe(left)">
                                      <p:cBhvr>
                                        <p:cTn id="47" dur="500"/>
                                        <p:tgtEl>
                                          <p:spTgt spid="158783"/>
                                        </p:tgtEl>
                                      </p:cBhvr>
                                    </p:animEffect>
                                  </p:childTnLst>
                                </p:cTn>
                              </p:par>
                            </p:childTnLst>
                          </p:cTn>
                        </p:par>
                        <p:par>
                          <p:cTn id="48" fill="hold">
                            <p:stCondLst>
                              <p:cond delay="10500"/>
                            </p:stCondLst>
                            <p:childTnLst>
                              <p:par>
                                <p:cTn id="49" presetID="22" presetClass="entr" presetSubtype="2" fill="hold" grpId="0" nodeType="afterEffect">
                                  <p:stCondLst>
                                    <p:cond delay="0"/>
                                  </p:stCondLst>
                                  <p:childTnLst>
                                    <p:set>
                                      <p:cBhvr>
                                        <p:cTn id="50" dur="1" fill="hold">
                                          <p:stCondLst>
                                            <p:cond delay="0"/>
                                          </p:stCondLst>
                                        </p:cTn>
                                        <p:tgtEl>
                                          <p:spTgt spid="158786"/>
                                        </p:tgtEl>
                                        <p:attrNameLst>
                                          <p:attrName>style.visibility</p:attrName>
                                        </p:attrNameLst>
                                      </p:cBhvr>
                                      <p:to>
                                        <p:strVal val="visible"/>
                                      </p:to>
                                    </p:set>
                                    <p:animEffect transition="in" filter="wipe(right)">
                                      <p:cBhvr>
                                        <p:cTn id="51" dur="500"/>
                                        <p:tgtEl>
                                          <p:spTgt spid="15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6" grpId="0" animBg="1" autoUpdateAnimBg="0"/>
      <p:bldP spid="158773" grpId="0" animBg="1" autoUpdateAnimBg="0"/>
      <p:bldP spid="158774" grpId="0" animBg="1" autoUpdateAnimBg="0"/>
      <p:bldP spid="158776" grpId="0" animBg="1" autoUpdateAnimBg="0"/>
      <p:bldP spid="158778" grpId="0" animBg="1" autoUpdateAnimBg="0"/>
      <p:bldP spid="158779" grpId="0" animBg="1" autoUpdateAnimBg="0"/>
      <p:bldP spid="158781" grpId="0" animBg="1" autoUpdateAnimBg="0"/>
      <p:bldP spid="158782" grpId="0" animBg="1" autoUpdateAnimBg="0"/>
      <p:bldP spid="158783" grpId="0" animBg="1" autoUpdateAnimBg="0"/>
      <p:bldP spid="158784" grpId="0" animBg="1" autoUpdateAnimBg="0"/>
      <p:bldP spid="158785" grpId="0" animBg="1" autoUpdateAnimBg="0"/>
      <p:bldP spid="15878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771525" y="0"/>
            <a:ext cx="9505950" cy="676275"/>
          </a:xfrm>
          <a:prstGeom prst="rect">
            <a:avLst/>
          </a:prstGeom>
          <a:noFill/>
          <a:ln w="9525">
            <a:noFill/>
            <a:miter lim="800000"/>
            <a:headEnd/>
            <a:tailEnd/>
          </a:ln>
        </p:spPr>
        <p:txBody>
          <a:bodyPr/>
          <a:lstStyle/>
          <a:p>
            <a:pPr defTabSz="993775">
              <a:spcBef>
                <a:spcPct val="0"/>
              </a:spcBef>
            </a:pPr>
            <a:r>
              <a:rPr lang="en-US" sz="3200">
                <a:solidFill>
                  <a:srgbClr val="FFFF00"/>
                </a:solidFill>
              </a:rPr>
              <a:t>EVM – Display samples</a:t>
            </a:r>
          </a:p>
        </p:txBody>
      </p:sp>
      <p:sp>
        <p:nvSpPr>
          <p:cNvPr id="364547" name="Text Box 3"/>
          <p:cNvSpPr txBox="1">
            <a:spLocks noChangeArrowheads="1"/>
          </p:cNvSpPr>
          <p:nvPr/>
        </p:nvSpPr>
        <p:spPr bwMode="auto">
          <a:xfrm>
            <a:off x="2514600" y="974725"/>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the </a:t>
            </a:r>
            <a:r>
              <a:rPr lang="en-US" dirty="0" smtClean="0">
                <a:solidFill>
                  <a:srgbClr val="FFFF00"/>
                </a:solidFill>
              </a:rPr>
              <a:t>CU Unit Serial Number</a:t>
            </a:r>
            <a:endParaRPr lang="en-US" dirty="0">
              <a:solidFill>
                <a:srgbClr val="FFFF00"/>
              </a:solidFill>
            </a:endParaRPr>
          </a:p>
        </p:txBody>
      </p:sp>
      <p:sp>
        <p:nvSpPr>
          <p:cNvPr id="364549" name="Rectangle 5"/>
          <p:cNvSpPr>
            <a:spLocks noChangeArrowheads="1"/>
          </p:cNvSpPr>
          <p:nvPr/>
        </p:nvSpPr>
        <p:spPr bwMode="auto">
          <a:xfrm>
            <a:off x="228600" y="830262"/>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smtClean="0">
                <a:solidFill>
                  <a:srgbClr val="FF0000"/>
                </a:solidFill>
              </a:rPr>
              <a:t>SL NUM </a:t>
            </a:r>
          </a:p>
          <a:p>
            <a:pPr>
              <a:spcBef>
                <a:spcPct val="0"/>
              </a:spcBef>
            </a:pPr>
            <a:r>
              <a:rPr lang="en-US" dirty="0" smtClean="0">
                <a:solidFill>
                  <a:srgbClr val="FF0000"/>
                </a:solidFill>
              </a:rPr>
              <a:t>BCUAC80000                           </a:t>
            </a:r>
            <a:endParaRPr lang="en-US" dirty="0">
              <a:solidFill>
                <a:srgbClr val="FF0000"/>
              </a:solidFill>
            </a:endParaRPr>
          </a:p>
        </p:txBody>
      </p:sp>
      <p:sp>
        <p:nvSpPr>
          <p:cNvPr id="364550" name="Rectangle 6"/>
          <p:cNvSpPr>
            <a:spLocks noChangeArrowheads="1"/>
          </p:cNvSpPr>
          <p:nvPr/>
        </p:nvSpPr>
        <p:spPr bwMode="auto">
          <a:xfrm>
            <a:off x="228600" y="2362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PST 09-50-20 PET 15-32-10</a:t>
            </a:r>
            <a:r>
              <a:rPr lang="en-US" dirty="0">
                <a:solidFill>
                  <a:schemeClr val="tx2"/>
                </a:solidFill>
              </a:rPr>
              <a:t> </a:t>
            </a:r>
            <a:r>
              <a:rPr lang="en-US" dirty="0">
                <a:solidFill>
                  <a:srgbClr val="FF0000"/>
                </a:solidFill>
              </a:rPr>
              <a:t>     </a:t>
            </a:r>
          </a:p>
        </p:txBody>
      </p:sp>
      <p:sp>
        <p:nvSpPr>
          <p:cNvPr id="364551" name="Rectangle 7"/>
          <p:cNvSpPr>
            <a:spLocks noChangeArrowheads="1"/>
          </p:cNvSpPr>
          <p:nvPr/>
        </p:nvSpPr>
        <p:spPr bwMode="auto">
          <a:xfrm>
            <a:off x="228600" y="1600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COMPUTING         RESULT     </a:t>
            </a:r>
          </a:p>
        </p:txBody>
      </p:sp>
      <p:sp>
        <p:nvSpPr>
          <p:cNvPr id="364552" name="Rectangle 8"/>
          <p:cNvSpPr>
            <a:spLocks noChangeArrowheads="1"/>
          </p:cNvSpPr>
          <p:nvPr/>
        </p:nvSpPr>
        <p:spPr bwMode="auto">
          <a:xfrm>
            <a:off x="228600" y="3124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RESULT        PDT 16-01-06</a:t>
            </a:r>
          </a:p>
        </p:txBody>
      </p:sp>
      <p:sp>
        <p:nvSpPr>
          <p:cNvPr id="364553" name="Text Box 9"/>
          <p:cNvSpPr txBox="1">
            <a:spLocks noChangeArrowheads="1"/>
          </p:cNvSpPr>
          <p:nvPr/>
        </p:nvSpPr>
        <p:spPr bwMode="auto">
          <a:xfrm>
            <a:off x="2514600" y="1752600"/>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RESULT is getting computed</a:t>
            </a:r>
          </a:p>
        </p:txBody>
      </p:sp>
      <p:sp>
        <p:nvSpPr>
          <p:cNvPr id="364554" name="Text Box 10"/>
          <p:cNvSpPr txBox="1">
            <a:spLocks noChangeArrowheads="1"/>
          </p:cNvSpPr>
          <p:nvPr/>
        </p:nvSpPr>
        <p:spPr bwMode="auto">
          <a:xfrm>
            <a:off x="2514600" y="2478881"/>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the Poll Starting Time and Poll End Time</a:t>
            </a:r>
          </a:p>
        </p:txBody>
      </p:sp>
      <p:sp>
        <p:nvSpPr>
          <p:cNvPr id="364555" name="Text Box 11"/>
          <p:cNvSpPr txBox="1">
            <a:spLocks noChangeArrowheads="1"/>
          </p:cNvSpPr>
          <p:nvPr/>
        </p:nvSpPr>
        <p:spPr bwMode="auto">
          <a:xfrm>
            <a:off x="2514600" y="3260725"/>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the Result and Date of the Poll</a:t>
            </a:r>
          </a:p>
        </p:txBody>
      </p:sp>
      <p:sp>
        <p:nvSpPr>
          <p:cNvPr id="364556" name="Rectangle 12"/>
          <p:cNvSpPr>
            <a:spLocks noChangeArrowheads="1"/>
          </p:cNvSpPr>
          <p:nvPr/>
        </p:nvSpPr>
        <p:spPr bwMode="auto">
          <a:xfrm>
            <a:off x="228600" y="3886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CANDIDATE    06    236</a:t>
            </a:r>
            <a:endParaRPr lang="en-US" dirty="0">
              <a:solidFill>
                <a:schemeClr val="tx1"/>
              </a:solidFill>
            </a:endParaRPr>
          </a:p>
        </p:txBody>
      </p:sp>
      <p:sp>
        <p:nvSpPr>
          <p:cNvPr id="364557" name="Rectangle 13"/>
          <p:cNvSpPr>
            <a:spLocks noChangeArrowheads="1"/>
          </p:cNvSpPr>
          <p:nvPr/>
        </p:nvSpPr>
        <p:spPr bwMode="auto">
          <a:xfrm>
            <a:off x="228600" y="4648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PRINTING       </a:t>
            </a:r>
            <a:endParaRPr lang="en-US" dirty="0">
              <a:solidFill>
                <a:schemeClr val="tx1"/>
              </a:solidFill>
            </a:endParaRPr>
          </a:p>
        </p:txBody>
      </p:sp>
      <p:sp>
        <p:nvSpPr>
          <p:cNvPr id="364558" name="Rectangle 14"/>
          <p:cNvSpPr>
            <a:spLocks noChangeArrowheads="1"/>
          </p:cNvSpPr>
          <p:nvPr/>
        </p:nvSpPr>
        <p:spPr bwMode="auto">
          <a:xfrm>
            <a:off x="228600" y="5410200"/>
            <a:ext cx="2209800" cy="685800"/>
          </a:xfrm>
          <a:prstGeom prst="rect">
            <a:avLst/>
          </a:prstGeom>
          <a:solidFill>
            <a:schemeClr val="accent1">
              <a:lumMod val="40000"/>
              <a:lumOff val="60000"/>
            </a:schemeClr>
          </a:solidFill>
          <a:ln w="57150">
            <a:noFill/>
            <a:miter lim="800000"/>
            <a:headEnd/>
            <a:tailEnd/>
          </a:ln>
        </p:spPr>
        <p:txBody>
          <a:bodyPr anchor="ctr"/>
          <a:lstStyle/>
          <a:p>
            <a:pPr>
              <a:spcBef>
                <a:spcPct val="0"/>
              </a:spcBef>
            </a:pPr>
            <a:r>
              <a:rPr lang="en-US" dirty="0">
                <a:solidFill>
                  <a:srgbClr val="FF0000"/>
                </a:solidFill>
              </a:rPr>
              <a:t>CLOCK </a:t>
            </a:r>
            <a:r>
              <a:rPr lang="en-US" dirty="0" smtClean="0">
                <a:solidFill>
                  <a:srgbClr val="FF0000"/>
                </a:solidFill>
              </a:rPr>
              <a:t>ERROR</a:t>
            </a:r>
            <a:endParaRPr lang="en-US" dirty="0">
              <a:solidFill>
                <a:srgbClr val="FF0000"/>
              </a:solidFill>
            </a:endParaRPr>
          </a:p>
        </p:txBody>
      </p:sp>
      <p:sp>
        <p:nvSpPr>
          <p:cNvPr id="364559" name="Text Box 15"/>
          <p:cNvSpPr txBox="1">
            <a:spLocks noChangeArrowheads="1"/>
          </p:cNvSpPr>
          <p:nvPr/>
        </p:nvSpPr>
        <p:spPr bwMode="auto">
          <a:xfrm>
            <a:off x="2514600" y="4022725"/>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Candidate No.6 has polled 236 votes</a:t>
            </a:r>
          </a:p>
        </p:txBody>
      </p:sp>
      <p:sp>
        <p:nvSpPr>
          <p:cNvPr id="364560" name="Text Box 16"/>
          <p:cNvSpPr txBox="1">
            <a:spLocks noChangeArrowheads="1"/>
          </p:cNvSpPr>
          <p:nvPr/>
        </p:nvSpPr>
        <p:spPr bwMode="auto">
          <a:xfrm>
            <a:off x="2514600" y="4784725"/>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the Print operation is under progress</a:t>
            </a:r>
          </a:p>
        </p:txBody>
      </p:sp>
      <p:sp>
        <p:nvSpPr>
          <p:cNvPr id="364561" name="Text Box 17"/>
          <p:cNvSpPr txBox="1">
            <a:spLocks noChangeArrowheads="1"/>
          </p:cNvSpPr>
          <p:nvPr/>
        </p:nvSpPr>
        <p:spPr bwMode="auto">
          <a:xfrm>
            <a:off x="2514600" y="5546725"/>
            <a:ext cx="7391400" cy="39687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lgn="l">
              <a:spcBef>
                <a:spcPct val="50000"/>
              </a:spcBef>
              <a:defRPr/>
            </a:pPr>
            <a:r>
              <a:rPr lang="en-US" dirty="0">
                <a:solidFill>
                  <a:srgbClr val="FFFF00"/>
                </a:solidFill>
              </a:rPr>
              <a:t>Indicates that the RTC time and date is not OK</a:t>
            </a:r>
          </a:p>
        </p:txBody>
      </p:sp>
    </p:spTree>
    <p:extLst>
      <p:ext uri="{BB962C8B-B14F-4D97-AF65-F5344CB8AC3E}">
        <p14:creationId xmlns:p14="http://schemas.microsoft.com/office/powerpoint/2010/main" val="3384099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wipe(left)">
                                      <p:cBhvr>
                                        <p:cTn id="7" dur="500"/>
                                        <p:tgtEl>
                                          <p:spTgt spid="36454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64547"/>
                                        </p:tgtEl>
                                        <p:attrNameLst>
                                          <p:attrName>style.visibility</p:attrName>
                                        </p:attrNameLst>
                                      </p:cBhvr>
                                      <p:to>
                                        <p:strVal val="visible"/>
                                      </p:to>
                                    </p:set>
                                    <p:animEffect transition="in" filter="wipe(right)">
                                      <p:cBhvr>
                                        <p:cTn id="11" dur="500"/>
                                        <p:tgtEl>
                                          <p:spTgt spid="364547"/>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364551"/>
                                        </p:tgtEl>
                                        <p:attrNameLst>
                                          <p:attrName>style.visibility</p:attrName>
                                        </p:attrNameLst>
                                      </p:cBhvr>
                                      <p:to>
                                        <p:strVal val="visible"/>
                                      </p:to>
                                    </p:set>
                                    <p:animEffect transition="in" filter="wipe(left)">
                                      <p:cBhvr>
                                        <p:cTn id="15" dur="500"/>
                                        <p:tgtEl>
                                          <p:spTgt spid="364551"/>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364553"/>
                                        </p:tgtEl>
                                        <p:attrNameLst>
                                          <p:attrName>style.visibility</p:attrName>
                                        </p:attrNameLst>
                                      </p:cBhvr>
                                      <p:to>
                                        <p:strVal val="visible"/>
                                      </p:to>
                                    </p:set>
                                    <p:animEffect transition="in" filter="wipe(right)">
                                      <p:cBhvr>
                                        <p:cTn id="19" dur="500"/>
                                        <p:tgtEl>
                                          <p:spTgt spid="364553"/>
                                        </p:tgtEl>
                                      </p:cBhvr>
                                    </p:animEffect>
                                  </p:childTnLst>
                                </p:cTn>
                              </p:par>
                            </p:childTnLst>
                          </p:cTn>
                        </p:par>
                        <p:par>
                          <p:cTn id="20" fill="hold">
                            <p:stCondLst>
                              <p:cond delay="3000"/>
                            </p:stCondLst>
                            <p:childTnLst>
                              <p:par>
                                <p:cTn id="21" presetID="22" presetClass="entr" presetSubtype="8" fill="hold" grpId="0" nodeType="afterEffect">
                                  <p:stCondLst>
                                    <p:cond delay="1000"/>
                                  </p:stCondLst>
                                  <p:childTnLst>
                                    <p:set>
                                      <p:cBhvr>
                                        <p:cTn id="22" dur="1" fill="hold">
                                          <p:stCondLst>
                                            <p:cond delay="0"/>
                                          </p:stCondLst>
                                        </p:cTn>
                                        <p:tgtEl>
                                          <p:spTgt spid="364550"/>
                                        </p:tgtEl>
                                        <p:attrNameLst>
                                          <p:attrName>style.visibility</p:attrName>
                                        </p:attrNameLst>
                                      </p:cBhvr>
                                      <p:to>
                                        <p:strVal val="visible"/>
                                      </p:to>
                                    </p:set>
                                    <p:animEffect transition="in" filter="wipe(left)">
                                      <p:cBhvr>
                                        <p:cTn id="23" dur="500"/>
                                        <p:tgtEl>
                                          <p:spTgt spid="364550"/>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364554"/>
                                        </p:tgtEl>
                                        <p:attrNameLst>
                                          <p:attrName>style.visibility</p:attrName>
                                        </p:attrNameLst>
                                      </p:cBhvr>
                                      <p:to>
                                        <p:strVal val="visible"/>
                                      </p:to>
                                    </p:set>
                                    <p:animEffect transition="in" filter="wipe(right)">
                                      <p:cBhvr>
                                        <p:cTn id="27" dur="500"/>
                                        <p:tgtEl>
                                          <p:spTgt spid="364554"/>
                                        </p:tgtEl>
                                      </p:cBhvr>
                                    </p:animEffect>
                                  </p:childTnLst>
                                </p:cTn>
                              </p:par>
                            </p:childTnLst>
                          </p:cTn>
                        </p:par>
                        <p:par>
                          <p:cTn id="28" fill="hold">
                            <p:stCondLst>
                              <p:cond delay="5000"/>
                            </p:stCondLst>
                            <p:childTnLst>
                              <p:par>
                                <p:cTn id="29" presetID="22" presetClass="entr" presetSubtype="8" fill="hold" grpId="0" nodeType="afterEffect">
                                  <p:stCondLst>
                                    <p:cond delay="1000"/>
                                  </p:stCondLst>
                                  <p:childTnLst>
                                    <p:set>
                                      <p:cBhvr>
                                        <p:cTn id="30" dur="1" fill="hold">
                                          <p:stCondLst>
                                            <p:cond delay="0"/>
                                          </p:stCondLst>
                                        </p:cTn>
                                        <p:tgtEl>
                                          <p:spTgt spid="364552"/>
                                        </p:tgtEl>
                                        <p:attrNameLst>
                                          <p:attrName>style.visibility</p:attrName>
                                        </p:attrNameLst>
                                      </p:cBhvr>
                                      <p:to>
                                        <p:strVal val="visible"/>
                                      </p:to>
                                    </p:set>
                                    <p:animEffect transition="in" filter="wipe(left)">
                                      <p:cBhvr>
                                        <p:cTn id="31" dur="500"/>
                                        <p:tgtEl>
                                          <p:spTgt spid="364552"/>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364555"/>
                                        </p:tgtEl>
                                        <p:attrNameLst>
                                          <p:attrName>style.visibility</p:attrName>
                                        </p:attrNameLst>
                                      </p:cBhvr>
                                      <p:to>
                                        <p:strVal val="visible"/>
                                      </p:to>
                                    </p:set>
                                    <p:animEffect transition="in" filter="wipe(right)">
                                      <p:cBhvr>
                                        <p:cTn id="35" dur="500"/>
                                        <p:tgtEl>
                                          <p:spTgt spid="364555"/>
                                        </p:tgtEl>
                                      </p:cBhvr>
                                    </p:animEffect>
                                  </p:childTnLst>
                                </p:cTn>
                              </p:par>
                            </p:childTnLst>
                          </p:cTn>
                        </p:par>
                        <p:par>
                          <p:cTn id="36" fill="hold">
                            <p:stCondLst>
                              <p:cond delay="7000"/>
                            </p:stCondLst>
                            <p:childTnLst>
                              <p:par>
                                <p:cTn id="37" presetID="22" presetClass="entr" presetSubtype="8" fill="hold" grpId="0" nodeType="afterEffect">
                                  <p:stCondLst>
                                    <p:cond delay="1000"/>
                                  </p:stCondLst>
                                  <p:childTnLst>
                                    <p:set>
                                      <p:cBhvr>
                                        <p:cTn id="38" dur="1" fill="hold">
                                          <p:stCondLst>
                                            <p:cond delay="0"/>
                                          </p:stCondLst>
                                        </p:cTn>
                                        <p:tgtEl>
                                          <p:spTgt spid="364556"/>
                                        </p:tgtEl>
                                        <p:attrNameLst>
                                          <p:attrName>style.visibility</p:attrName>
                                        </p:attrNameLst>
                                      </p:cBhvr>
                                      <p:to>
                                        <p:strVal val="visible"/>
                                      </p:to>
                                    </p:set>
                                    <p:animEffect transition="in" filter="wipe(left)">
                                      <p:cBhvr>
                                        <p:cTn id="39" dur="500"/>
                                        <p:tgtEl>
                                          <p:spTgt spid="364556"/>
                                        </p:tgtEl>
                                      </p:cBhvr>
                                    </p:animEffect>
                                  </p:childTnLst>
                                </p:cTn>
                              </p:par>
                            </p:childTnLst>
                          </p:cTn>
                        </p:par>
                        <p:par>
                          <p:cTn id="40" fill="hold">
                            <p:stCondLst>
                              <p:cond delay="8500"/>
                            </p:stCondLst>
                            <p:childTnLst>
                              <p:par>
                                <p:cTn id="41" presetID="22" presetClass="entr" presetSubtype="2" fill="hold" grpId="0" nodeType="afterEffect">
                                  <p:stCondLst>
                                    <p:cond delay="0"/>
                                  </p:stCondLst>
                                  <p:childTnLst>
                                    <p:set>
                                      <p:cBhvr>
                                        <p:cTn id="42" dur="1" fill="hold">
                                          <p:stCondLst>
                                            <p:cond delay="0"/>
                                          </p:stCondLst>
                                        </p:cTn>
                                        <p:tgtEl>
                                          <p:spTgt spid="364559"/>
                                        </p:tgtEl>
                                        <p:attrNameLst>
                                          <p:attrName>style.visibility</p:attrName>
                                        </p:attrNameLst>
                                      </p:cBhvr>
                                      <p:to>
                                        <p:strVal val="visible"/>
                                      </p:to>
                                    </p:set>
                                    <p:animEffect transition="in" filter="wipe(right)">
                                      <p:cBhvr>
                                        <p:cTn id="43" dur="500"/>
                                        <p:tgtEl>
                                          <p:spTgt spid="364559"/>
                                        </p:tgtEl>
                                      </p:cBhvr>
                                    </p:animEffect>
                                  </p:childTnLst>
                                </p:cTn>
                              </p:par>
                            </p:childTnLst>
                          </p:cTn>
                        </p:par>
                        <p:par>
                          <p:cTn id="44" fill="hold">
                            <p:stCondLst>
                              <p:cond delay="9000"/>
                            </p:stCondLst>
                            <p:childTnLst>
                              <p:par>
                                <p:cTn id="45" presetID="22" presetClass="entr" presetSubtype="8" fill="hold" grpId="0" nodeType="afterEffect">
                                  <p:stCondLst>
                                    <p:cond delay="1000"/>
                                  </p:stCondLst>
                                  <p:childTnLst>
                                    <p:set>
                                      <p:cBhvr>
                                        <p:cTn id="46" dur="1" fill="hold">
                                          <p:stCondLst>
                                            <p:cond delay="0"/>
                                          </p:stCondLst>
                                        </p:cTn>
                                        <p:tgtEl>
                                          <p:spTgt spid="364557"/>
                                        </p:tgtEl>
                                        <p:attrNameLst>
                                          <p:attrName>style.visibility</p:attrName>
                                        </p:attrNameLst>
                                      </p:cBhvr>
                                      <p:to>
                                        <p:strVal val="visible"/>
                                      </p:to>
                                    </p:set>
                                    <p:animEffect transition="in" filter="wipe(left)">
                                      <p:cBhvr>
                                        <p:cTn id="47" dur="500"/>
                                        <p:tgtEl>
                                          <p:spTgt spid="364557"/>
                                        </p:tgtEl>
                                      </p:cBhvr>
                                    </p:animEffect>
                                  </p:childTnLst>
                                </p:cTn>
                              </p:par>
                            </p:childTnLst>
                          </p:cTn>
                        </p:par>
                        <p:par>
                          <p:cTn id="48" fill="hold">
                            <p:stCondLst>
                              <p:cond delay="10500"/>
                            </p:stCondLst>
                            <p:childTnLst>
                              <p:par>
                                <p:cTn id="49" presetID="22" presetClass="entr" presetSubtype="2" fill="hold" grpId="0" nodeType="afterEffect">
                                  <p:stCondLst>
                                    <p:cond delay="0"/>
                                  </p:stCondLst>
                                  <p:childTnLst>
                                    <p:set>
                                      <p:cBhvr>
                                        <p:cTn id="50" dur="1" fill="hold">
                                          <p:stCondLst>
                                            <p:cond delay="0"/>
                                          </p:stCondLst>
                                        </p:cTn>
                                        <p:tgtEl>
                                          <p:spTgt spid="364560"/>
                                        </p:tgtEl>
                                        <p:attrNameLst>
                                          <p:attrName>style.visibility</p:attrName>
                                        </p:attrNameLst>
                                      </p:cBhvr>
                                      <p:to>
                                        <p:strVal val="visible"/>
                                      </p:to>
                                    </p:set>
                                    <p:animEffect transition="in" filter="wipe(right)">
                                      <p:cBhvr>
                                        <p:cTn id="51" dur="500"/>
                                        <p:tgtEl>
                                          <p:spTgt spid="364560"/>
                                        </p:tgtEl>
                                      </p:cBhvr>
                                    </p:animEffect>
                                  </p:childTnLst>
                                </p:cTn>
                              </p:par>
                            </p:childTnLst>
                          </p:cTn>
                        </p:par>
                        <p:par>
                          <p:cTn id="52" fill="hold">
                            <p:stCondLst>
                              <p:cond delay="11000"/>
                            </p:stCondLst>
                            <p:childTnLst>
                              <p:par>
                                <p:cTn id="53" presetID="22" presetClass="entr" presetSubtype="8" fill="hold" grpId="0" nodeType="afterEffect">
                                  <p:stCondLst>
                                    <p:cond delay="1000"/>
                                  </p:stCondLst>
                                  <p:childTnLst>
                                    <p:set>
                                      <p:cBhvr>
                                        <p:cTn id="54" dur="1" fill="hold">
                                          <p:stCondLst>
                                            <p:cond delay="0"/>
                                          </p:stCondLst>
                                        </p:cTn>
                                        <p:tgtEl>
                                          <p:spTgt spid="364558"/>
                                        </p:tgtEl>
                                        <p:attrNameLst>
                                          <p:attrName>style.visibility</p:attrName>
                                        </p:attrNameLst>
                                      </p:cBhvr>
                                      <p:to>
                                        <p:strVal val="visible"/>
                                      </p:to>
                                    </p:set>
                                    <p:animEffect transition="in" filter="wipe(left)">
                                      <p:cBhvr>
                                        <p:cTn id="55" dur="500"/>
                                        <p:tgtEl>
                                          <p:spTgt spid="364558"/>
                                        </p:tgtEl>
                                      </p:cBhvr>
                                    </p:animEffect>
                                  </p:childTnLst>
                                </p:cTn>
                              </p:par>
                            </p:childTnLst>
                          </p:cTn>
                        </p:par>
                        <p:par>
                          <p:cTn id="56" fill="hold">
                            <p:stCondLst>
                              <p:cond delay="12500"/>
                            </p:stCondLst>
                            <p:childTnLst>
                              <p:par>
                                <p:cTn id="57" presetID="22" presetClass="entr" presetSubtype="2" fill="hold" grpId="0" nodeType="afterEffect">
                                  <p:stCondLst>
                                    <p:cond delay="0"/>
                                  </p:stCondLst>
                                  <p:childTnLst>
                                    <p:set>
                                      <p:cBhvr>
                                        <p:cTn id="58" dur="1" fill="hold">
                                          <p:stCondLst>
                                            <p:cond delay="0"/>
                                          </p:stCondLst>
                                        </p:cTn>
                                        <p:tgtEl>
                                          <p:spTgt spid="364561"/>
                                        </p:tgtEl>
                                        <p:attrNameLst>
                                          <p:attrName>style.visibility</p:attrName>
                                        </p:attrNameLst>
                                      </p:cBhvr>
                                      <p:to>
                                        <p:strVal val="visible"/>
                                      </p:to>
                                    </p:set>
                                    <p:animEffect transition="in" filter="wipe(right)">
                                      <p:cBhvr>
                                        <p:cTn id="59" dur="500"/>
                                        <p:tgtEl>
                                          <p:spTgt spid="364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animBg="1" autoUpdateAnimBg="0"/>
      <p:bldP spid="364549" grpId="0" animBg="1" autoUpdateAnimBg="0"/>
      <p:bldP spid="364550" grpId="0" animBg="1" autoUpdateAnimBg="0"/>
      <p:bldP spid="364551" grpId="0" animBg="1" autoUpdateAnimBg="0"/>
      <p:bldP spid="364552" grpId="0" animBg="1" autoUpdateAnimBg="0"/>
      <p:bldP spid="364553" grpId="0" animBg="1" autoUpdateAnimBg="0"/>
      <p:bldP spid="364554" grpId="0" animBg="1" autoUpdateAnimBg="0"/>
      <p:bldP spid="364555" grpId="0" animBg="1" autoUpdateAnimBg="0"/>
      <p:bldP spid="364556" grpId="0" animBg="1" autoUpdateAnimBg="0"/>
      <p:bldP spid="364557" grpId="0" animBg="1" autoUpdateAnimBg="0"/>
      <p:bldP spid="364558" grpId="0" animBg="1" autoUpdateAnimBg="0"/>
      <p:bldP spid="364559" grpId="0" animBg="1" autoUpdateAnimBg="0"/>
      <p:bldP spid="364560" grpId="0" animBg="1" autoUpdateAnimBg="0"/>
      <p:bldP spid="36456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ChangeArrowheads="1"/>
          </p:cNvSpPr>
          <p:nvPr/>
        </p:nvSpPr>
        <p:spPr bwMode="auto">
          <a:xfrm>
            <a:off x="771525" y="0"/>
            <a:ext cx="9505950" cy="676275"/>
          </a:xfrm>
          <a:prstGeom prst="rect">
            <a:avLst/>
          </a:prstGeom>
          <a:noFill/>
          <a:ln w="9525">
            <a:noFill/>
            <a:miter lim="800000"/>
            <a:headEnd/>
            <a:tailEnd/>
          </a:ln>
        </p:spPr>
        <p:txBody>
          <a:bodyPr/>
          <a:lstStyle/>
          <a:p>
            <a:pPr defTabSz="993775">
              <a:spcBef>
                <a:spcPct val="0"/>
              </a:spcBef>
            </a:pPr>
            <a:r>
              <a:rPr lang="en-US" sz="3200">
                <a:solidFill>
                  <a:srgbClr val="FFFF00"/>
                </a:solidFill>
              </a:rPr>
              <a:t>EVM – Display messages</a:t>
            </a:r>
          </a:p>
        </p:txBody>
      </p:sp>
      <p:sp>
        <p:nvSpPr>
          <p:cNvPr id="156689" name="AutoShape 17"/>
          <p:cNvSpPr>
            <a:spLocks noChangeArrowheads="1"/>
          </p:cNvSpPr>
          <p:nvPr/>
        </p:nvSpPr>
        <p:spPr bwMode="auto">
          <a:xfrm>
            <a:off x="3200400" y="914400"/>
            <a:ext cx="6553200" cy="1981200"/>
          </a:xfrm>
          <a:prstGeom prst="roundRect">
            <a:avLst>
              <a:gd name="adj" fmla="val 16667"/>
            </a:avLst>
          </a:prstGeom>
          <a:solidFill>
            <a:schemeClr val="accent1"/>
          </a:solidFill>
          <a:ln w="9525">
            <a:solidFill>
              <a:schemeClr val="tx1"/>
            </a:solidFill>
            <a:round/>
            <a:headEnd/>
            <a:tailEnd/>
          </a:ln>
        </p:spPr>
        <p:txBody>
          <a:bodyPr anchor="ctr"/>
          <a:lstStyle/>
          <a:p>
            <a:pPr>
              <a:lnSpc>
                <a:spcPct val="70000"/>
              </a:lnSpc>
              <a:buFont typeface="Wingdings" pitchFamily="2" charset="2"/>
              <a:buNone/>
            </a:pPr>
            <a:r>
              <a:rPr lang="en-US" sz="2400" dirty="0">
                <a:solidFill>
                  <a:schemeClr val="accent2"/>
                </a:solidFill>
              </a:rPr>
              <a:t>Link Error</a:t>
            </a:r>
          </a:p>
          <a:p>
            <a:pPr algn="l">
              <a:lnSpc>
                <a:spcPct val="70000"/>
              </a:lnSpc>
              <a:buFont typeface="Wingdings" pitchFamily="2" charset="2"/>
              <a:buNone/>
            </a:pPr>
            <a:r>
              <a:rPr lang="en-US" dirty="0">
                <a:solidFill>
                  <a:srgbClr val="FFFF00"/>
                </a:solidFill>
              </a:rPr>
              <a:t>The interconnecting cable is  not connected to Control Unit  properly OR </a:t>
            </a:r>
            <a:r>
              <a:rPr lang="en-US" dirty="0" smtClean="0">
                <a:solidFill>
                  <a:srgbClr val="FFFF00"/>
                </a:solidFill>
              </a:rPr>
              <a:t>Thumb Wheel position </a:t>
            </a:r>
            <a:r>
              <a:rPr lang="en-US" dirty="0">
                <a:solidFill>
                  <a:srgbClr val="FFFF00"/>
                </a:solidFill>
              </a:rPr>
              <a:t>in the Balloting Unit is not set at correct number OR Balloting units have not been inter-linked in correct sequence</a:t>
            </a:r>
          </a:p>
        </p:txBody>
      </p:sp>
      <p:sp>
        <p:nvSpPr>
          <p:cNvPr id="156690" name="AutoShape 18"/>
          <p:cNvSpPr>
            <a:spLocks noChangeArrowheads="1"/>
          </p:cNvSpPr>
          <p:nvPr/>
        </p:nvSpPr>
        <p:spPr bwMode="auto">
          <a:xfrm>
            <a:off x="228600" y="1219200"/>
            <a:ext cx="2895600" cy="1143000"/>
          </a:xfrm>
          <a:prstGeom prst="homePlate">
            <a:avLst>
              <a:gd name="adj" fmla="val 63333"/>
            </a:avLst>
          </a:prstGeom>
          <a:solidFill>
            <a:schemeClr val="accent1"/>
          </a:solidFill>
          <a:ln w="9525">
            <a:solidFill>
              <a:schemeClr val="tx1"/>
            </a:solidFill>
            <a:miter lim="800000"/>
            <a:headEnd/>
            <a:tailEnd/>
          </a:ln>
        </p:spPr>
        <p:txBody>
          <a:bodyPr wrap="none" anchor="ctr"/>
          <a:lstStyle/>
          <a:p>
            <a:endParaRPr lang="en-GB"/>
          </a:p>
        </p:txBody>
      </p:sp>
      <p:sp>
        <p:nvSpPr>
          <p:cNvPr id="156697" name="AutoShape 25"/>
          <p:cNvSpPr>
            <a:spLocks noChangeArrowheads="1"/>
          </p:cNvSpPr>
          <p:nvPr/>
        </p:nvSpPr>
        <p:spPr bwMode="auto">
          <a:xfrm>
            <a:off x="3200400" y="3200400"/>
            <a:ext cx="6553200" cy="1143000"/>
          </a:xfrm>
          <a:prstGeom prst="roundRect">
            <a:avLst>
              <a:gd name="adj" fmla="val 16667"/>
            </a:avLst>
          </a:prstGeom>
          <a:solidFill>
            <a:schemeClr val="accent1"/>
          </a:solidFill>
          <a:ln w="9525">
            <a:solidFill>
              <a:schemeClr val="tx1"/>
            </a:solidFill>
            <a:round/>
            <a:headEnd/>
            <a:tailEnd/>
          </a:ln>
        </p:spPr>
        <p:txBody>
          <a:bodyPr anchor="ctr"/>
          <a:lstStyle/>
          <a:p>
            <a:pPr>
              <a:lnSpc>
                <a:spcPct val="70000"/>
              </a:lnSpc>
              <a:buFont typeface="Wingdings" pitchFamily="2" charset="2"/>
              <a:buNone/>
            </a:pPr>
            <a:r>
              <a:rPr lang="en-US" sz="2200" dirty="0">
                <a:solidFill>
                  <a:schemeClr val="accent2"/>
                </a:solidFill>
              </a:rPr>
              <a:t>Pressed Error</a:t>
            </a:r>
          </a:p>
          <a:p>
            <a:pPr algn="l">
              <a:lnSpc>
                <a:spcPct val="70000"/>
              </a:lnSpc>
              <a:buFont typeface="Wingdings" pitchFamily="2" charset="2"/>
              <a:buNone/>
            </a:pPr>
            <a:r>
              <a:rPr lang="en-US" dirty="0">
                <a:solidFill>
                  <a:srgbClr val="FFFF00"/>
                </a:solidFill>
              </a:rPr>
              <a:t>One of the candidates button  in the Balloting Unit 	is either kept pressed or jammed </a:t>
            </a:r>
            <a:r>
              <a:rPr lang="en-US" dirty="0">
                <a:solidFill>
                  <a:srgbClr val="800000"/>
                </a:solidFill>
              </a:rPr>
              <a:t/>
            </a:r>
            <a:br>
              <a:rPr lang="en-US" dirty="0">
                <a:solidFill>
                  <a:srgbClr val="800000"/>
                </a:solidFill>
              </a:rPr>
            </a:br>
            <a:endParaRPr lang="en-US" dirty="0">
              <a:solidFill>
                <a:srgbClr val="800000"/>
              </a:solidFill>
            </a:endParaRPr>
          </a:p>
        </p:txBody>
      </p:sp>
      <p:sp>
        <p:nvSpPr>
          <p:cNvPr id="156698" name="AutoShape 26"/>
          <p:cNvSpPr>
            <a:spLocks noChangeArrowheads="1"/>
          </p:cNvSpPr>
          <p:nvPr/>
        </p:nvSpPr>
        <p:spPr bwMode="auto">
          <a:xfrm>
            <a:off x="228600" y="3200400"/>
            <a:ext cx="2895600" cy="1143000"/>
          </a:xfrm>
          <a:prstGeom prst="homePlate">
            <a:avLst>
              <a:gd name="adj" fmla="val 63333"/>
            </a:avLst>
          </a:prstGeom>
          <a:solidFill>
            <a:schemeClr val="accent1"/>
          </a:solidFill>
          <a:ln w="9525">
            <a:solidFill>
              <a:schemeClr val="tx1"/>
            </a:solidFill>
            <a:miter lim="800000"/>
            <a:headEnd/>
            <a:tailEnd/>
          </a:ln>
        </p:spPr>
        <p:txBody>
          <a:bodyPr wrap="none" anchor="ctr"/>
          <a:lstStyle/>
          <a:p>
            <a:endParaRPr lang="en-GB"/>
          </a:p>
        </p:txBody>
      </p:sp>
      <p:sp>
        <p:nvSpPr>
          <p:cNvPr id="156704" name="AutoShape 32"/>
          <p:cNvSpPr>
            <a:spLocks noChangeArrowheads="1"/>
          </p:cNvSpPr>
          <p:nvPr/>
        </p:nvSpPr>
        <p:spPr bwMode="auto">
          <a:xfrm>
            <a:off x="3200400" y="5181600"/>
            <a:ext cx="6553200" cy="990600"/>
          </a:xfrm>
          <a:prstGeom prst="roundRect">
            <a:avLst>
              <a:gd name="adj" fmla="val 16667"/>
            </a:avLst>
          </a:prstGeom>
          <a:solidFill>
            <a:schemeClr val="accent1"/>
          </a:solidFill>
          <a:ln w="9525">
            <a:solidFill>
              <a:schemeClr val="tx1"/>
            </a:solidFill>
            <a:round/>
            <a:headEnd/>
            <a:tailEnd/>
          </a:ln>
        </p:spPr>
        <p:txBody>
          <a:bodyPr anchor="ctr"/>
          <a:lstStyle/>
          <a:p>
            <a:pPr>
              <a:lnSpc>
                <a:spcPct val="70000"/>
              </a:lnSpc>
              <a:buFont typeface="Wingdings" pitchFamily="2" charset="2"/>
              <a:buNone/>
            </a:pPr>
            <a:r>
              <a:rPr lang="en-US" sz="2200" dirty="0" smtClean="0">
                <a:solidFill>
                  <a:schemeClr val="accent2"/>
                </a:solidFill>
              </a:rPr>
              <a:t>INOPERATIVE</a:t>
            </a:r>
            <a:endParaRPr lang="en-US" sz="2200" dirty="0">
              <a:solidFill>
                <a:schemeClr val="accent2"/>
              </a:solidFill>
            </a:endParaRPr>
          </a:p>
          <a:p>
            <a:pPr>
              <a:lnSpc>
                <a:spcPct val="70000"/>
              </a:lnSpc>
              <a:buFont typeface="Wingdings" pitchFamily="2" charset="2"/>
              <a:buNone/>
            </a:pPr>
            <a:r>
              <a:rPr lang="en-US" dirty="0">
                <a:solidFill>
                  <a:srgbClr val="FFFF00"/>
                </a:solidFill>
              </a:rPr>
              <a:t>The Control Unit cannot be used further</a:t>
            </a:r>
          </a:p>
        </p:txBody>
      </p:sp>
      <p:sp>
        <p:nvSpPr>
          <p:cNvPr id="156705" name="AutoShape 33"/>
          <p:cNvSpPr>
            <a:spLocks noChangeArrowheads="1"/>
          </p:cNvSpPr>
          <p:nvPr/>
        </p:nvSpPr>
        <p:spPr bwMode="auto">
          <a:xfrm>
            <a:off x="228600" y="5105400"/>
            <a:ext cx="2895600" cy="1143000"/>
          </a:xfrm>
          <a:prstGeom prst="homePlate">
            <a:avLst>
              <a:gd name="adj" fmla="val 63333"/>
            </a:avLst>
          </a:prstGeom>
          <a:solidFill>
            <a:schemeClr val="accent1"/>
          </a:solidFill>
          <a:ln w="9525">
            <a:solidFill>
              <a:schemeClr val="tx1"/>
            </a:solidFill>
            <a:miter lim="800000"/>
            <a:headEnd/>
            <a:tailEnd/>
          </a:ln>
        </p:spPr>
        <p:txBody>
          <a:bodyPr wrap="none" anchor="ctr"/>
          <a:lstStyle/>
          <a:p>
            <a:endParaRPr lang="en-GB"/>
          </a:p>
        </p:txBody>
      </p:sp>
      <p:sp>
        <p:nvSpPr>
          <p:cNvPr id="67594" name="AutoShape 45"/>
          <p:cNvSpPr>
            <a:spLocks noChangeArrowheads="1"/>
          </p:cNvSpPr>
          <p:nvPr/>
        </p:nvSpPr>
        <p:spPr bwMode="auto">
          <a:xfrm>
            <a:off x="304800" y="1427956"/>
            <a:ext cx="2286000" cy="609600"/>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lstStyle/>
          <a:p>
            <a:pPr>
              <a:spcBef>
                <a:spcPct val="0"/>
              </a:spcBef>
            </a:pPr>
            <a:r>
              <a:rPr lang="en-US" sz="1800" dirty="0">
                <a:solidFill>
                  <a:srgbClr val="FF0000"/>
                </a:solidFill>
              </a:rPr>
              <a:t>BUXX NOT RESPONDING</a:t>
            </a:r>
          </a:p>
        </p:txBody>
      </p:sp>
      <p:sp>
        <p:nvSpPr>
          <p:cNvPr id="67595" name="AutoShape 46"/>
          <p:cNvSpPr>
            <a:spLocks noChangeArrowheads="1"/>
          </p:cNvSpPr>
          <p:nvPr/>
        </p:nvSpPr>
        <p:spPr bwMode="auto">
          <a:xfrm>
            <a:off x="304800" y="3581400"/>
            <a:ext cx="2286000" cy="304800"/>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lstStyle/>
          <a:p>
            <a:pPr>
              <a:spcBef>
                <a:spcPct val="0"/>
              </a:spcBef>
            </a:pPr>
            <a:r>
              <a:rPr lang="en-US" sz="1800" dirty="0">
                <a:solidFill>
                  <a:srgbClr val="FF0000"/>
                </a:solidFill>
              </a:rPr>
              <a:t>PRESSED ERROR</a:t>
            </a:r>
          </a:p>
        </p:txBody>
      </p:sp>
      <p:sp>
        <p:nvSpPr>
          <p:cNvPr id="67596" name="AutoShape 47"/>
          <p:cNvSpPr>
            <a:spLocks noChangeArrowheads="1"/>
          </p:cNvSpPr>
          <p:nvPr/>
        </p:nvSpPr>
        <p:spPr bwMode="auto">
          <a:xfrm>
            <a:off x="304800" y="5524500"/>
            <a:ext cx="2286000" cy="304800"/>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lstStyle/>
          <a:p>
            <a:pPr>
              <a:spcBef>
                <a:spcPct val="0"/>
              </a:spcBef>
            </a:pPr>
            <a:r>
              <a:rPr lang="en-US" sz="1800" dirty="0">
                <a:solidFill>
                  <a:srgbClr val="FF0000"/>
                </a:solidFill>
              </a:rPr>
              <a:t>INOPERATIVE</a:t>
            </a:r>
          </a:p>
        </p:txBody>
      </p:sp>
    </p:spTree>
    <p:extLst>
      <p:ext uri="{BB962C8B-B14F-4D97-AF65-F5344CB8AC3E}">
        <p14:creationId xmlns:p14="http://schemas.microsoft.com/office/powerpoint/2010/main" val="8088397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6690"/>
                                        </p:tgtEl>
                                        <p:attrNameLst>
                                          <p:attrName>style.visibility</p:attrName>
                                        </p:attrNameLst>
                                      </p:cBhvr>
                                      <p:to>
                                        <p:strVal val="visible"/>
                                      </p:to>
                                    </p:set>
                                    <p:animEffect transition="in" filter="wipe(left)">
                                      <p:cBhvr>
                                        <p:cTn id="7" dur="500"/>
                                        <p:tgtEl>
                                          <p:spTgt spid="15669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56689"/>
                                        </p:tgtEl>
                                        <p:attrNameLst>
                                          <p:attrName>style.visibility</p:attrName>
                                        </p:attrNameLst>
                                      </p:cBhvr>
                                      <p:to>
                                        <p:strVal val="visible"/>
                                      </p:to>
                                    </p:set>
                                    <p:animEffect transition="in" filter="wipe(right)">
                                      <p:cBhvr>
                                        <p:cTn id="11" dur="500"/>
                                        <p:tgtEl>
                                          <p:spTgt spid="156689"/>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156698"/>
                                        </p:tgtEl>
                                        <p:attrNameLst>
                                          <p:attrName>style.visibility</p:attrName>
                                        </p:attrNameLst>
                                      </p:cBhvr>
                                      <p:to>
                                        <p:strVal val="visible"/>
                                      </p:to>
                                    </p:set>
                                    <p:animEffect transition="in" filter="wipe(left)">
                                      <p:cBhvr>
                                        <p:cTn id="15" dur="500"/>
                                        <p:tgtEl>
                                          <p:spTgt spid="156698"/>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156697"/>
                                        </p:tgtEl>
                                        <p:attrNameLst>
                                          <p:attrName>style.visibility</p:attrName>
                                        </p:attrNameLst>
                                      </p:cBhvr>
                                      <p:to>
                                        <p:strVal val="visible"/>
                                      </p:to>
                                    </p:set>
                                    <p:animEffect transition="in" filter="wipe(right)">
                                      <p:cBhvr>
                                        <p:cTn id="19" dur="500"/>
                                        <p:tgtEl>
                                          <p:spTgt spid="156697"/>
                                        </p:tgtEl>
                                      </p:cBhvr>
                                    </p:animEffect>
                                  </p:childTnLst>
                                </p:cTn>
                              </p:par>
                            </p:childTnLst>
                          </p:cTn>
                        </p:par>
                        <p:par>
                          <p:cTn id="20" fill="hold">
                            <p:stCondLst>
                              <p:cond delay="3000"/>
                            </p:stCondLst>
                            <p:childTnLst>
                              <p:par>
                                <p:cTn id="21" presetID="22" presetClass="entr" presetSubtype="8" fill="hold" grpId="0" nodeType="afterEffect">
                                  <p:stCondLst>
                                    <p:cond delay="1000"/>
                                  </p:stCondLst>
                                  <p:childTnLst>
                                    <p:set>
                                      <p:cBhvr>
                                        <p:cTn id="22" dur="1" fill="hold">
                                          <p:stCondLst>
                                            <p:cond delay="0"/>
                                          </p:stCondLst>
                                        </p:cTn>
                                        <p:tgtEl>
                                          <p:spTgt spid="156705"/>
                                        </p:tgtEl>
                                        <p:attrNameLst>
                                          <p:attrName>style.visibility</p:attrName>
                                        </p:attrNameLst>
                                      </p:cBhvr>
                                      <p:to>
                                        <p:strVal val="visible"/>
                                      </p:to>
                                    </p:set>
                                    <p:animEffect transition="in" filter="wipe(left)">
                                      <p:cBhvr>
                                        <p:cTn id="23" dur="500"/>
                                        <p:tgtEl>
                                          <p:spTgt spid="156705"/>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56704"/>
                                        </p:tgtEl>
                                        <p:attrNameLst>
                                          <p:attrName>style.visibility</p:attrName>
                                        </p:attrNameLst>
                                      </p:cBhvr>
                                      <p:to>
                                        <p:strVal val="visible"/>
                                      </p:to>
                                    </p:set>
                                    <p:animEffect transition="in" filter="wipe(right)">
                                      <p:cBhvr>
                                        <p:cTn id="27" dur="500"/>
                                        <p:tgtEl>
                                          <p:spTgt spid="156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9" grpId="0" animBg="1" autoUpdateAnimBg="0"/>
      <p:bldP spid="156690" grpId="0" animBg="1"/>
      <p:bldP spid="156697" grpId="0" animBg="1" autoUpdateAnimBg="0"/>
      <p:bldP spid="156698" grpId="0" animBg="1"/>
      <p:bldP spid="156704" grpId="0" animBg="1" autoUpdateAnimBg="0"/>
      <p:bldP spid="1567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AutoShape 6"/>
          <p:cNvSpPr>
            <a:spLocks noChangeArrowheads="1"/>
          </p:cNvSpPr>
          <p:nvPr/>
        </p:nvSpPr>
        <p:spPr bwMode="auto">
          <a:xfrm>
            <a:off x="1676400" y="2667000"/>
            <a:ext cx="7162800" cy="1143000"/>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spcBef>
                <a:spcPct val="0"/>
              </a:spcBef>
              <a:defRPr/>
            </a:pPr>
            <a:r>
              <a:rPr lang="en-US" sz="3900" dirty="0" smtClean="0">
                <a:solidFill>
                  <a:srgbClr val="FFFF00"/>
                </a:solidFill>
              </a:rPr>
              <a:t>Features </a:t>
            </a:r>
            <a:r>
              <a:rPr lang="en-US" sz="3900" dirty="0">
                <a:solidFill>
                  <a:srgbClr val="FFFF00"/>
                </a:solidFill>
              </a:rPr>
              <a:t>of </a:t>
            </a:r>
            <a:r>
              <a:rPr lang="en-US" sz="3900" dirty="0" smtClean="0">
                <a:solidFill>
                  <a:srgbClr val="FFFF00"/>
                </a:solidFill>
              </a:rPr>
              <a:t>M3 EVM</a:t>
            </a:r>
            <a:endParaRPr lang="en-US" sz="3900" dirty="0">
              <a:solidFill>
                <a:srgbClr val="FFFF00"/>
              </a:solidFill>
            </a:endParaRPr>
          </a:p>
        </p:txBody>
      </p:sp>
      <p:sp>
        <p:nvSpPr>
          <p:cNvPr id="34819" name="Rectangle 7"/>
          <p:cNvSpPr>
            <a:spLocks noChangeArrowheads="1"/>
          </p:cNvSpPr>
          <p:nvPr/>
        </p:nvSpPr>
        <p:spPr bwMode="auto">
          <a:xfrm>
            <a:off x="4521200" y="0"/>
            <a:ext cx="954088"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ChangeArrowheads="1"/>
          </p:cNvSpPr>
          <p:nvPr/>
        </p:nvSpPr>
        <p:spPr bwMode="auto">
          <a:xfrm>
            <a:off x="3311949" y="0"/>
            <a:ext cx="3655168" cy="523220"/>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a:t>
            </a:r>
            <a:r>
              <a:rPr lang="en-US" sz="2800" dirty="0" smtClean="0">
                <a:solidFill>
                  <a:srgbClr val="FFFF00"/>
                </a:solidFill>
              </a:rPr>
              <a:t>DIFFERENCE</a:t>
            </a:r>
            <a:endParaRPr lang="en-US" sz="2800" dirty="0">
              <a:solidFill>
                <a:srgbClr val="FFFF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565187844"/>
              </p:ext>
            </p:extLst>
          </p:nvPr>
        </p:nvGraphicFramePr>
        <p:xfrm>
          <a:off x="990600" y="1427956"/>
          <a:ext cx="8339137" cy="4302760"/>
        </p:xfrm>
        <a:graphic>
          <a:graphicData uri="http://schemas.openxmlformats.org/drawingml/2006/table">
            <a:tbl>
              <a:tblPr firstRow="1" bandRow="1">
                <a:tableStyleId>{5C22544A-7EE6-4342-B048-85BDC9FD1C3A}</a:tableStyleId>
              </a:tblPr>
              <a:tblGrid>
                <a:gridCol w="947737"/>
                <a:gridCol w="2971800"/>
                <a:gridCol w="2133600"/>
                <a:gridCol w="2286000"/>
              </a:tblGrid>
              <a:tr h="370840">
                <a:tc>
                  <a:txBody>
                    <a:bodyPr/>
                    <a:lstStyle/>
                    <a:p>
                      <a:r>
                        <a:rPr lang="en-US" dirty="0" smtClean="0"/>
                        <a:t>SL NO.</a:t>
                      </a:r>
                      <a:endParaRPr lang="en-US" dirty="0"/>
                    </a:p>
                  </a:txBody>
                  <a:tcPr/>
                </a:tc>
                <a:tc>
                  <a:txBody>
                    <a:bodyPr/>
                    <a:lstStyle/>
                    <a:p>
                      <a:r>
                        <a:rPr lang="en-US" dirty="0" smtClean="0"/>
                        <a:t>FEATURES</a:t>
                      </a:r>
                      <a:endParaRPr lang="en-US" dirty="0"/>
                    </a:p>
                  </a:txBody>
                  <a:tcPr/>
                </a:tc>
                <a:tc>
                  <a:txBody>
                    <a:bodyPr/>
                    <a:lstStyle/>
                    <a:p>
                      <a:r>
                        <a:rPr lang="en-US" dirty="0" smtClean="0"/>
                        <a:t>EVM</a:t>
                      </a:r>
                      <a:r>
                        <a:rPr lang="en-US" baseline="0" dirty="0" smtClean="0"/>
                        <a:t> M2</a:t>
                      </a:r>
                      <a:endParaRPr lang="en-US" dirty="0"/>
                    </a:p>
                  </a:txBody>
                  <a:tcPr/>
                </a:tc>
                <a:tc>
                  <a:txBody>
                    <a:bodyPr/>
                    <a:lstStyle/>
                    <a:p>
                      <a:r>
                        <a:rPr lang="en-US" dirty="0" smtClean="0"/>
                        <a:t>EVM M3</a:t>
                      </a:r>
                      <a:endParaRPr lang="en-US" dirty="0"/>
                    </a:p>
                  </a:txBody>
                  <a:tcPr/>
                </a:tc>
              </a:tr>
              <a:tr h="370840">
                <a:tc>
                  <a:txBody>
                    <a:bodyPr/>
                    <a:lstStyle/>
                    <a:p>
                      <a:r>
                        <a:rPr lang="en-US" sz="1600" dirty="0" smtClean="0"/>
                        <a:t>1.</a:t>
                      </a:r>
                      <a:endParaRPr lang="en-US" sz="1600" dirty="0"/>
                    </a:p>
                  </a:txBody>
                  <a:tcPr/>
                </a:tc>
                <a:tc>
                  <a:txBody>
                    <a:bodyPr/>
                    <a:lstStyle/>
                    <a:p>
                      <a:r>
                        <a:rPr lang="en-US" sz="1600" dirty="0" smtClean="0"/>
                        <a:t>Max</a:t>
                      </a:r>
                      <a:r>
                        <a:rPr lang="en-US" sz="1600" baseline="0" dirty="0" smtClean="0"/>
                        <a:t> No. of BUs</a:t>
                      </a:r>
                      <a:endParaRPr lang="en-US" sz="1600" dirty="0"/>
                    </a:p>
                  </a:txBody>
                  <a:tcPr/>
                </a:tc>
                <a:tc>
                  <a:txBody>
                    <a:bodyPr/>
                    <a:lstStyle/>
                    <a:p>
                      <a:r>
                        <a:rPr lang="en-US" sz="1600" dirty="0" smtClean="0"/>
                        <a:t>4</a:t>
                      </a:r>
                      <a:endParaRPr lang="en-US" sz="1600" dirty="0"/>
                    </a:p>
                  </a:txBody>
                  <a:tcPr/>
                </a:tc>
                <a:tc>
                  <a:txBody>
                    <a:bodyPr/>
                    <a:lstStyle/>
                    <a:p>
                      <a:r>
                        <a:rPr lang="en-US" sz="1600" dirty="0" smtClean="0"/>
                        <a:t>24</a:t>
                      </a:r>
                      <a:endParaRPr lang="en-US" sz="1600" dirty="0"/>
                    </a:p>
                  </a:txBody>
                  <a:tcPr/>
                </a:tc>
              </a:tr>
              <a:tr h="370840">
                <a:tc>
                  <a:txBody>
                    <a:bodyPr/>
                    <a:lstStyle/>
                    <a:p>
                      <a:r>
                        <a:rPr lang="en-US" sz="1600" dirty="0" smtClean="0"/>
                        <a:t>2.</a:t>
                      </a:r>
                      <a:endParaRPr lang="en-US" sz="1600" dirty="0"/>
                    </a:p>
                  </a:txBody>
                  <a:tcPr/>
                </a:tc>
                <a:tc>
                  <a:txBody>
                    <a:bodyPr/>
                    <a:lstStyle/>
                    <a:p>
                      <a:r>
                        <a:rPr lang="en-US" sz="1600" dirty="0" smtClean="0"/>
                        <a:t>Max No. of Candidates</a:t>
                      </a:r>
                      <a:endParaRPr lang="en-US" sz="1600" dirty="0"/>
                    </a:p>
                  </a:txBody>
                  <a:tcPr/>
                </a:tc>
                <a:tc>
                  <a:txBody>
                    <a:bodyPr/>
                    <a:lstStyle/>
                    <a:p>
                      <a:r>
                        <a:rPr lang="en-US" sz="1600" dirty="0" smtClean="0"/>
                        <a:t>64</a:t>
                      </a:r>
                      <a:endParaRPr lang="en-US" sz="1600" dirty="0"/>
                    </a:p>
                  </a:txBody>
                  <a:tcPr/>
                </a:tc>
                <a:tc>
                  <a:txBody>
                    <a:bodyPr/>
                    <a:lstStyle/>
                    <a:p>
                      <a:r>
                        <a:rPr lang="en-US" sz="1600" dirty="0" smtClean="0"/>
                        <a:t>384</a:t>
                      </a:r>
                      <a:endParaRPr lang="en-US" sz="1600" dirty="0"/>
                    </a:p>
                  </a:txBody>
                  <a:tcPr/>
                </a:tc>
              </a:tr>
              <a:tr h="370840">
                <a:tc>
                  <a:txBody>
                    <a:bodyPr/>
                    <a:lstStyle/>
                    <a:p>
                      <a:r>
                        <a:rPr lang="en-US" sz="1600" dirty="0" smtClean="0"/>
                        <a:t>3.</a:t>
                      </a:r>
                      <a:endParaRPr lang="en-US" sz="1600" dirty="0"/>
                    </a:p>
                  </a:txBody>
                  <a:tcPr/>
                </a:tc>
                <a:tc>
                  <a:txBody>
                    <a:bodyPr/>
                    <a:lstStyle/>
                    <a:p>
                      <a:r>
                        <a:rPr lang="en-US" sz="1600" dirty="0" smtClean="0"/>
                        <a:t>Self-Diagnostics</a:t>
                      </a:r>
                      <a:endParaRPr lang="en-US" sz="1600" dirty="0"/>
                    </a:p>
                  </a:txBody>
                  <a:tcPr/>
                </a:tc>
                <a:tc>
                  <a:txBody>
                    <a:bodyPr/>
                    <a:lstStyle/>
                    <a:p>
                      <a:r>
                        <a:rPr lang="en-US" sz="1600" dirty="0" smtClean="0"/>
                        <a:t>No</a:t>
                      </a:r>
                      <a:endParaRPr lang="en-US" sz="1600" dirty="0"/>
                    </a:p>
                  </a:txBody>
                  <a:tcPr/>
                </a:tc>
                <a:tc>
                  <a:txBody>
                    <a:bodyPr/>
                    <a:lstStyle/>
                    <a:p>
                      <a:r>
                        <a:rPr lang="en-US" sz="1600" dirty="0" smtClean="0"/>
                        <a:t>Yes</a:t>
                      </a:r>
                      <a:endParaRPr lang="en-US" sz="1600" dirty="0"/>
                    </a:p>
                  </a:txBody>
                  <a:tcPr/>
                </a:tc>
              </a:tr>
              <a:tr h="1031240">
                <a:tc>
                  <a:txBody>
                    <a:bodyPr/>
                    <a:lstStyle/>
                    <a:p>
                      <a:r>
                        <a:rPr lang="en-US" sz="1600" dirty="0" smtClean="0"/>
                        <a:t>4.</a:t>
                      </a:r>
                      <a:endParaRPr lang="en-US" sz="1600" dirty="0"/>
                    </a:p>
                  </a:txBody>
                  <a:tcPr/>
                </a:tc>
                <a:tc>
                  <a:txBody>
                    <a:bodyPr/>
                    <a:lstStyle/>
                    <a:p>
                      <a:r>
                        <a:rPr lang="en-US" sz="1600" dirty="0" smtClean="0"/>
                        <a:t>Battery Status </a:t>
                      </a:r>
                      <a:endParaRPr lang="en-US" sz="1600" dirty="0"/>
                    </a:p>
                  </a:txBody>
                  <a:tcPr/>
                </a:tc>
                <a:tc>
                  <a:txBody>
                    <a:bodyPr/>
                    <a:lstStyle/>
                    <a:p>
                      <a:r>
                        <a:rPr lang="en-US" sz="1600" dirty="0" smtClean="0"/>
                        <a:t>High ,Medium, Low</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High, Medium,</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Low</a:t>
                      </a:r>
                      <a:r>
                        <a:rPr lang="en-US" sz="1600" baseline="0" dirty="0" smtClean="0"/>
                        <a:t>, Marginal with percentage</a:t>
                      </a:r>
                      <a:endParaRPr lang="en-US" sz="1600" dirty="0" smtClean="0"/>
                    </a:p>
                    <a:p>
                      <a:endParaRPr lang="en-US" sz="1600" dirty="0"/>
                    </a:p>
                  </a:txBody>
                  <a:tcPr/>
                </a:tc>
              </a:tr>
              <a:tr h="370840">
                <a:tc>
                  <a:txBody>
                    <a:bodyPr/>
                    <a:lstStyle/>
                    <a:p>
                      <a:r>
                        <a:rPr lang="en-US" dirty="0" smtClean="0"/>
                        <a:t>5.</a:t>
                      </a:r>
                      <a:endParaRPr lang="en-US" dirty="0"/>
                    </a:p>
                  </a:txBody>
                  <a:tcPr/>
                </a:tc>
                <a:tc>
                  <a:txBody>
                    <a:bodyPr/>
                    <a:lstStyle/>
                    <a:p>
                      <a:r>
                        <a:rPr lang="en-US" dirty="0" smtClean="0"/>
                        <a:t>Tamper</a:t>
                      </a:r>
                      <a:r>
                        <a:rPr lang="en-US" baseline="0" dirty="0" smtClean="0"/>
                        <a:t> Detection</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dirty="0" smtClean="0"/>
                        <a:t>6.</a:t>
                      </a:r>
                      <a:endParaRPr lang="en-US" dirty="0"/>
                    </a:p>
                  </a:txBody>
                  <a:tcPr/>
                </a:tc>
                <a:tc>
                  <a:txBody>
                    <a:bodyPr/>
                    <a:lstStyle/>
                    <a:p>
                      <a:r>
                        <a:rPr lang="en-US" dirty="0" smtClean="0"/>
                        <a:t>Authentication Facility</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dirty="0" smtClean="0"/>
                        <a:t>7.</a:t>
                      </a:r>
                      <a:endParaRPr lang="en-US" dirty="0"/>
                    </a:p>
                  </a:txBody>
                  <a:tcPr/>
                </a:tc>
                <a:tc>
                  <a:txBody>
                    <a:bodyPr/>
                    <a:lstStyle/>
                    <a:p>
                      <a:r>
                        <a:rPr lang="en-US" dirty="0" smtClean="0"/>
                        <a:t>Compatible</a:t>
                      </a:r>
                      <a:r>
                        <a:rPr lang="en-US" baseline="0" dirty="0" smtClean="0"/>
                        <a:t> with ECIL EVM</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dirty="0" smtClean="0"/>
                        <a:t>8.</a:t>
                      </a:r>
                      <a:endParaRPr lang="en-US" dirty="0"/>
                    </a:p>
                  </a:txBody>
                  <a:tcPr/>
                </a:tc>
                <a:tc>
                  <a:txBody>
                    <a:bodyPr/>
                    <a:lstStyle/>
                    <a:p>
                      <a:r>
                        <a:rPr lang="en-US" dirty="0" smtClean="0"/>
                        <a:t>Candidate Set Button</a:t>
                      </a:r>
                      <a:endParaRPr lang="en-US" dirty="0"/>
                    </a:p>
                  </a:txBody>
                  <a:tcPr/>
                </a:tc>
                <a:tc>
                  <a:txBody>
                    <a:bodyPr/>
                    <a:lstStyle/>
                    <a:p>
                      <a:r>
                        <a:rPr lang="en-US" dirty="0" smtClean="0"/>
                        <a:t>Inside Battery Section</a:t>
                      </a:r>
                      <a:endParaRPr lang="en-US" dirty="0"/>
                    </a:p>
                  </a:txBody>
                  <a:tcPr/>
                </a:tc>
                <a:tc>
                  <a:txBody>
                    <a:bodyPr/>
                    <a:lstStyle/>
                    <a:p>
                      <a:r>
                        <a:rPr lang="en-US" dirty="0" smtClean="0"/>
                        <a:t>Separate</a:t>
                      </a:r>
                      <a:endParaRPr lang="en-US" dirty="0"/>
                    </a:p>
                  </a:txBody>
                  <a:tcPr/>
                </a:tc>
              </a:tr>
            </a:tbl>
          </a:graphicData>
        </a:graphic>
      </p:graphicFrame>
      <p:sp>
        <p:nvSpPr>
          <p:cNvPr id="5" name="Title 4"/>
          <p:cNvSpPr>
            <a:spLocks noGrp="1"/>
          </p:cNvSpPr>
          <p:nvPr>
            <p:ph type="title"/>
          </p:nvPr>
        </p:nvSpPr>
        <p:spPr>
          <a:xfrm>
            <a:off x="414337" y="742156"/>
            <a:ext cx="9248775" cy="685800"/>
          </a:xfrm>
        </p:spPr>
        <p:txBody>
          <a:bodyPr/>
          <a:lstStyle/>
          <a:p>
            <a:r>
              <a:rPr lang="en-US" sz="2800" u="sng" dirty="0" smtClean="0">
                <a:solidFill>
                  <a:srgbClr val="00B050"/>
                </a:solidFill>
              </a:rPr>
              <a:t>DIFFERENCE BETWEEN EVM M2 AND M3</a:t>
            </a:r>
            <a:endParaRPr lang="en-US" sz="2800" u="sng" dirty="0">
              <a:solidFill>
                <a:srgbClr val="00B050"/>
              </a:solidFill>
            </a:endParaRPr>
          </a:p>
        </p:txBody>
      </p:sp>
    </p:spTree>
    <p:extLst>
      <p:ext uri="{BB962C8B-B14F-4D97-AF65-F5344CB8AC3E}">
        <p14:creationId xmlns:p14="http://schemas.microsoft.com/office/powerpoint/2010/main" val="2377513800"/>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WordArt 2" descr="Cork"/>
          <p:cNvSpPr>
            <a:spLocks noChangeArrowheads="1" noChangeShapeType="1" noTextEdit="1"/>
          </p:cNvSpPr>
          <p:nvPr/>
        </p:nvSpPr>
        <p:spPr bwMode="auto">
          <a:xfrm>
            <a:off x="2433170" y="6029325"/>
            <a:ext cx="3449638" cy="4635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3600" kern="10" dirty="0">
                <a:ln w="9525">
                  <a:round/>
                  <a:headEnd/>
                  <a:tailEnd/>
                </a:ln>
                <a:blipFill dpi="0" rotWithShape="0">
                  <a:blip r:embed="rId2"/>
                  <a:srcRect/>
                  <a:tile tx="0" ty="0" sx="100000" sy="100000" flip="none" algn="tl"/>
                </a:blipFill>
                <a:latin typeface="Arial Black"/>
              </a:rPr>
              <a:t>THANK YOU</a:t>
            </a:r>
          </a:p>
        </p:txBody>
      </p:sp>
      <p:sp>
        <p:nvSpPr>
          <p:cNvPr id="84995" name="Rectangle 3"/>
          <p:cNvSpPr>
            <a:spLocks noChangeArrowheads="1"/>
          </p:cNvSpPr>
          <p:nvPr/>
        </p:nvSpPr>
        <p:spPr bwMode="auto">
          <a:xfrm>
            <a:off x="771525" y="0"/>
            <a:ext cx="9505950" cy="676275"/>
          </a:xfrm>
          <a:prstGeom prst="rect">
            <a:avLst/>
          </a:prstGeom>
          <a:noFill/>
          <a:ln w="9525">
            <a:noFill/>
            <a:miter lim="800000"/>
            <a:headEnd/>
            <a:tailEnd/>
          </a:ln>
        </p:spPr>
        <p:txBody>
          <a:bodyPr/>
          <a:lstStyle/>
          <a:p>
            <a:pPr defTabSz="993775">
              <a:spcBef>
                <a:spcPct val="0"/>
              </a:spcBef>
            </a:pPr>
            <a:r>
              <a:rPr lang="en-US" sz="3200" dirty="0">
                <a:solidFill>
                  <a:srgbClr val="FFFF00"/>
                </a:solidFill>
              </a:rPr>
              <a:t>EVM</a:t>
            </a:r>
          </a:p>
        </p:txBody>
      </p:sp>
      <p:pic>
        <p:nvPicPr>
          <p:cNvPr id="84996" name="Picture 6" descr="C:\BELLogos\bel5.gif"/>
          <p:cNvPicPr>
            <a:picLocks noChangeAspect="1" noChangeArrowheads="1"/>
          </p:cNvPicPr>
          <p:nvPr/>
        </p:nvPicPr>
        <p:blipFill>
          <a:blip r:embed="rId3"/>
          <a:srcRect/>
          <a:stretch>
            <a:fillRect/>
          </a:stretch>
        </p:blipFill>
        <p:spPr bwMode="auto">
          <a:xfrm>
            <a:off x="5867400" y="762000"/>
            <a:ext cx="3733800" cy="755650"/>
          </a:xfrm>
          <a:prstGeom prst="rect">
            <a:avLst/>
          </a:prstGeom>
          <a:solidFill>
            <a:schemeClr val="bg1"/>
          </a:solidFill>
          <a:ln w="9525">
            <a:noFill/>
            <a:miter lim="800000"/>
            <a:headEnd/>
            <a:tailEnd/>
          </a:ln>
        </p:spPr>
      </p:pic>
      <p:sp>
        <p:nvSpPr>
          <p:cNvPr id="357383" name="AutoShape 7"/>
          <p:cNvSpPr>
            <a:spLocks noChangeArrowheads="1"/>
          </p:cNvSpPr>
          <p:nvPr/>
        </p:nvSpPr>
        <p:spPr bwMode="auto">
          <a:xfrm>
            <a:off x="7196137" y="6023888"/>
            <a:ext cx="2801938" cy="442674"/>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anchor="ctr">
            <a:spAutoFit/>
          </a:bodyPr>
          <a:lstStyle/>
          <a:p>
            <a:pPr eaLnBrk="0" hangingPunct="0">
              <a:spcBef>
                <a:spcPct val="0"/>
              </a:spcBef>
              <a:defRPr/>
            </a:pPr>
            <a:r>
              <a:rPr lang="en-US" dirty="0" smtClean="0">
                <a:solidFill>
                  <a:srgbClr val="FFFF00"/>
                </a:solidFill>
              </a:rPr>
              <a:t>www.bel-india.in</a:t>
            </a:r>
            <a:endParaRPr lang="en-US" dirty="0">
              <a:solidFill>
                <a:srgbClr val="FFFF00"/>
              </a:solidFill>
            </a:endParaRPr>
          </a:p>
        </p:txBody>
      </p:sp>
      <p:pic>
        <p:nvPicPr>
          <p:cNvPr id="37890" name="Picture 2" descr="C:\Users\RAVI\Desktop\TLD PHOTOS 04.04.18\Binder1_Page_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537" y="1808956"/>
            <a:ext cx="7696200" cy="4101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2514600" y="0"/>
            <a:ext cx="5410200" cy="366713"/>
          </a:xfrm>
          <a:prstGeom prst="rect">
            <a:avLst/>
          </a:prstGeom>
          <a:noFill/>
          <a:ln w="9525">
            <a:noFill/>
            <a:miter lim="800000"/>
            <a:headEnd/>
            <a:tailEnd/>
          </a:ln>
        </p:spPr>
        <p:txBody>
          <a:bodyPr>
            <a:spAutoFit/>
          </a:bodyPr>
          <a:lstStyle/>
          <a:p>
            <a:pPr>
              <a:spcBef>
                <a:spcPct val="50000"/>
              </a:spcBef>
            </a:pPr>
            <a:endParaRPr lang="en-US" sz="1800" b="0" dirty="0">
              <a:solidFill>
                <a:schemeClr val="tx1"/>
              </a:solidFill>
            </a:endParaRPr>
          </a:p>
        </p:txBody>
      </p:sp>
      <p:sp>
        <p:nvSpPr>
          <p:cNvPr id="35843" name="Rectangle 8"/>
          <p:cNvSpPr>
            <a:spLocks noChangeArrowheads="1"/>
          </p:cNvSpPr>
          <p:nvPr/>
        </p:nvSpPr>
        <p:spPr bwMode="auto">
          <a:xfrm>
            <a:off x="3670300" y="0"/>
            <a:ext cx="2657475"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features</a:t>
            </a:r>
          </a:p>
        </p:txBody>
      </p:sp>
      <p:sp>
        <p:nvSpPr>
          <p:cNvPr id="35845" name="AutoShape 10"/>
          <p:cNvSpPr>
            <a:spLocks noChangeArrowheads="1"/>
          </p:cNvSpPr>
          <p:nvPr/>
        </p:nvSpPr>
        <p:spPr bwMode="auto">
          <a:xfrm>
            <a:off x="304800" y="838200"/>
            <a:ext cx="9677400" cy="54102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457200" indent="-457200" algn="l" eaLnBrk="0" hangingPunct="0">
              <a:buFont typeface="Wingdings" pitchFamily="2" charset="2"/>
              <a:buChar char="v"/>
            </a:pPr>
            <a:r>
              <a:rPr lang="en-US" sz="2400" dirty="0" smtClean="0">
                <a:solidFill>
                  <a:srgbClr val="002060"/>
                </a:solidFill>
              </a:rPr>
              <a:t>Electronic Voting Machine (EVM) is a portable instrument for conducting elections to Parliament and Legislative Assembly.</a:t>
            </a:r>
          </a:p>
          <a:p>
            <a:pPr marL="342900" indent="-342900" algn="l">
              <a:spcBef>
                <a:spcPct val="50000"/>
              </a:spcBef>
              <a:buFont typeface="Wingdings" pitchFamily="2" charset="2"/>
              <a:buChar char="v"/>
            </a:pPr>
            <a:r>
              <a:rPr lang="en-US" sz="2400" dirty="0" smtClean="0">
                <a:solidFill>
                  <a:srgbClr val="00B050"/>
                </a:solidFill>
              </a:rPr>
              <a:t>The Electronic Voting Machine is a microcontroller-based instrument designed to modernize the Election process.</a:t>
            </a:r>
          </a:p>
          <a:p>
            <a:pPr marL="342900" indent="-342900" algn="l">
              <a:spcBef>
                <a:spcPct val="50000"/>
              </a:spcBef>
              <a:buFont typeface="Wingdings" pitchFamily="2" charset="2"/>
              <a:buChar char="v"/>
            </a:pPr>
            <a:r>
              <a:rPr lang="en-US" sz="2400" dirty="0" smtClean="0">
                <a:solidFill>
                  <a:srgbClr val="002060"/>
                </a:solidFill>
              </a:rPr>
              <a:t>It </a:t>
            </a:r>
            <a:r>
              <a:rPr lang="en-US" sz="2400" dirty="0">
                <a:solidFill>
                  <a:srgbClr val="002060"/>
                </a:solidFill>
              </a:rPr>
              <a:t>is simple to operate, portable and can be installed in a short period. </a:t>
            </a:r>
          </a:p>
          <a:p>
            <a:pPr marL="342900" indent="-342900" algn="l">
              <a:spcBef>
                <a:spcPct val="50000"/>
              </a:spcBef>
              <a:buFont typeface="Wingdings" pitchFamily="2" charset="2"/>
              <a:buChar char="v"/>
            </a:pPr>
            <a:r>
              <a:rPr lang="en-US" sz="2400" dirty="0" smtClean="0">
                <a:solidFill>
                  <a:srgbClr val="00B050"/>
                </a:solidFill>
              </a:rPr>
              <a:t>There </a:t>
            </a:r>
            <a:r>
              <a:rPr lang="en-US" sz="2400" dirty="0">
                <a:solidFill>
                  <a:srgbClr val="00B050"/>
                </a:solidFill>
              </a:rPr>
              <a:t>is no scope for invalid votes and total secrecy of voting data is maintained. </a:t>
            </a:r>
            <a:r>
              <a:rPr lang="en-US" sz="2400" dirty="0" smtClean="0">
                <a:solidFill>
                  <a:srgbClr val="00B050"/>
                </a:solidFill>
              </a:rPr>
              <a:t> </a:t>
            </a:r>
          </a:p>
          <a:p>
            <a:pPr marL="342900" indent="-342900" algn="l">
              <a:spcBef>
                <a:spcPct val="50000"/>
              </a:spcBef>
              <a:buFont typeface="Wingdings" pitchFamily="2" charset="2"/>
              <a:buChar char="v"/>
            </a:pPr>
            <a:r>
              <a:rPr lang="en-US" sz="2400" dirty="0">
                <a:solidFill>
                  <a:srgbClr val="002060"/>
                </a:solidFill>
              </a:rPr>
              <a:t>The EVM facilitates quick and accurate counting. It is possible to declare the results on the same day, at the end of the poll</a:t>
            </a:r>
            <a:r>
              <a:rPr lang="en-US" sz="3200" dirty="0">
                <a:solidFill>
                  <a:srgbClr val="002060"/>
                </a:solidFill>
              </a:rPr>
              <a:t>. </a:t>
            </a:r>
            <a:endParaRPr lang="en-US" dirty="0">
              <a:solidFill>
                <a:srgbClr val="002060"/>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2514600" y="0"/>
            <a:ext cx="5410200" cy="366713"/>
          </a:xfrm>
          <a:prstGeom prst="rect">
            <a:avLst/>
          </a:prstGeom>
          <a:noFill/>
          <a:ln w="9525">
            <a:noFill/>
            <a:miter lim="800000"/>
            <a:headEnd/>
            <a:tailEnd/>
          </a:ln>
        </p:spPr>
        <p:txBody>
          <a:bodyPr>
            <a:spAutoFit/>
          </a:bodyPr>
          <a:lstStyle/>
          <a:p>
            <a:pPr>
              <a:spcBef>
                <a:spcPct val="50000"/>
              </a:spcBef>
            </a:pPr>
            <a:endParaRPr lang="en-US" sz="1800" b="0" dirty="0">
              <a:solidFill>
                <a:schemeClr val="tx1"/>
              </a:solidFill>
            </a:endParaRPr>
          </a:p>
        </p:txBody>
      </p:sp>
      <p:sp>
        <p:nvSpPr>
          <p:cNvPr id="35843" name="Rectangle 8"/>
          <p:cNvSpPr>
            <a:spLocks noChangeArrowheads="1"/>
          </p:cNvSpPr>
          <p:nvPr/>
        </p:nvSpPr>
        <p:spPr bwMode="auto">
          <a:xfrm>
            <a:off x="3670300" y="0"/>
            <a:ext cx="2657475"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features</a:t>
            </a:r>
          </a:p>
        </p:txBody>
      </p:sp>
      <p:sp>
        <p:nvSpPr>
          <p:cNvPr id="35845" name="AutoShape 10"/>
          <p:cNvSpPr>
            <a:spLocks noChangeArrowheads="1"/>
          </p:cNvSpPr>
          <p:nvPr/>
        </p:nvSpPr>
        <p:spPr bwMode="auto">
          <a:xfrm>
            <a:off x="304800" y="838200"/>
            <a:ext cx="9677400" cy="54102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0" hangingPunct="0"/>
            <a:endParaRPr lang="en-IN" sz="2400" dirty="0" smtClean="0"/>
          </a:p>
          <a:p>
            <a:pPr eaLnBrk="0" hangingPunct="0"/>
            <a:endParaRPr lang="en-IN" sz="2400" dirty="0"/>
          </a:p>
          <a:p>
            <a:pPr eaLnBrk="0" hangingPunct="0"/>
            <a:endParaRPr lang="en-IN" sz="2400" dirty="0" smtClean="0">
              <a:solidFill>
                <a:srgbClr val="00B050"/>
              </a:solidFill>
            </a:endParaRPr>
          </a:p>
          <a:p>
            <a:pPr eaLnBrk="0" hangingPunct="0"/>
            <a:endParaRPr lang="en-IN" sz="2400" dirty="0">
              <a:solidFill>
                <a:srgbClr val="00B050"/>
              </a:solidFill>
            </a:endParaRPr>
          </a:p>
          <a:p>
            <a:pPr eaLnBrk="0" hangingPunct="0"/>
            <a:r>
              <a:rPr lang="en-IN" sz="2400" dirty="0" smtClean="0">
                <a:solidFill>
                  <a:srgbClr val="00B050"/>
                </a:solidFill>
              </a:rPr>
              <a:t>Special </a:t>
            </a:r>
            <a:r>
              <a:rPr lang="en-IN" sz="2400" dirty="0">
                <a:solidFill>
                  <a:srgbClr val="00B050"/>
                </a:solidFill>
              </a:rPr>
              <a:t>Features of the Electronic Voting Machine (EVM)</a:t>
            </a:r>
            <a:endParaRPr lang="en-US" sz="2400" dirty="0">
              <a:solidFill>
                <a:srgbClr val="00B050"/>
              </a:solidFill>
            </a:endParaRPr>
          </a:p>
          <a:p>
            <a:pPr eaLnBrk="0" hangingPunct="0"/>
            <a:r>
              <a:rPr lang="en-IN" sz="2400" dirty="0"/>
              <a:t> </a:t>
            </a:r>
            <a:endParaRPr lang="en-US" sz="2400" dirty="0"/>
          </a:p>
          <a:p>
            <a:pPr lvl="0" algn="l" eaLnBrk="0" hangingPunct="0"/>
            <a:r>
              <a:rPr lang="en-IN" u="sng" dirty="0">
                <a:solidFill>
                  <a:srgbClr val="FF9933"/>
                </a:solidFill>
              </a:rPr>
              <a:t>Unique Serial Number </a:t>
            </a:r>
            <a:r>
              <a:rPr lang="en-IN" dirty="0">
                <a:solidFill>
                  <a:srgbClr val="0070C0"/>
                </a:solidFill>
              </a:rPr>
              <a:t>: Each Control Unit (CU) has a unique Serial Number, which matches with the metal strip </a:t>
            </a:r>
            <a:r>
              <a:rPr lang="en-IN" dirty="0" smtClean="0">
                <a:solidFill>
                  <a:srgbClr val="0070C0"/>
                </a:solidFill>
              </a:rPr>
              <a:t>number and </a:t>
            </a:r>
            <a:r>
              <a:rPr lang="en-IN" dirty="0">
                <a:solidFill>
                  <a:srgbClr val="0070C0"/>
                </a:solidFill>
              </a:rPr>
              <a:t>Bar Code on the rear side of the CU.</a:t>
            </a:r>
            <a:endParaRPr lang="en-US" dirty="0">
              <a:solidFill>
                <a:srgbClr val="0070C0"/>
              </a:solidFill>
            </a:endParaRPr>
          </a:p>
          <a:p>
            <a:pPr eaLnBrk="0" hangingPunct="0"/>
            <a:r>
              <a:rPr lang="en-IN" dirty="0">
                <a:solidFill>
                  <a:srgbClr val="0070C0"/>
                </a:solidFill>
              </a:rPr>
              <a:t> </a:t>
            </a:r>
            <a:endParaRPr lang="en-US" dirty="0">
              <a:solidFill>
                <a:srgbClr val="0070C0"/>
              </a:solidFill>
            </a:endParaRPr>
          </a:p>
          <a:p>
            <a:pPr lvl="0" algn="l" eaLnBrk="0" hangingPunct="0"/>
            <a:r>
              <a:rPr lang="en-IN" u="sng" dirty="0">
                <a:solidFill>
                  <a:srgbClr val="FF9933"/>
                </a:solidFill>
              </a:rPr>
              <a:t>Real Time Clock (RTC) </a:t>
            </a:r>
            <a:r>
              <a:rPr lang="en-IN" dirty="0">
                <a:solidFill>
                  <a:srgbClr val="0070C0"/>
                </a:solidFill>
              </a:rPr>
              <a:t>: The real time clock is used to display the current time and date. The current date and time is displayed with ‘power on’ and on pressing the ‘Total’ button. Any malfunction of the RTC shall be displayed by ‘CLOCK ERROR’.</a:t>
            </a:r>
            <a:endParaRPr lang="en-US" dirty="0">
              <a:solidFill>
                <a:srgbClr val="0070C0"/>
              </a:solidFill>
            </a:endParaRPr>
          </a:p>
          <a:p>
            <a:pPr eaLnBrk="0" hangingPunct="0"/>
            <a:r>
              <a:rPr lang="en-IN" dirty="0">
                <a:solidFill>
                  <a:srgbClr val="0070C0"/>
                </a:solidFill>
              </a:rPr>
              <a:t> </a:t>
            </a:r>
            <a:endParaRPr lang="en-US" dirty="0">
              <a:solidFill>
                <a:srgbClr val="0070C0"/>
              </a:solidFill>
            </a:endParaRPr>
          </a:p>
          <a:p>
            <a:pPr lvl="0" algn="l" eaLnBrk="0" hangingPunct="0"/>
            <a:r>
              <a:rPr lang="en-IN" u="sng" dirty="0">
                <a:solidFill>
                  <a:srgbClr val="FF9933"/>
                </a:solidFill>
              </a:rPr>
              <a:t>Status of Battery Power </a:t>
            </a:r>
            <a:r>
              <a:rPr lang="en-IN" dirty="0">
                <a:solidFill>
                  <a:srgbClr val="0070C0"/>
                </a:solidFill>
              </a:rPr>
              <a:t>: Battery Power status is displayed. If change of battery is required, it also displays ‘CHANGE BATTERY</a:t>
            </a:r>
            <a:r>
              <a:rPr lang="en-IN" dirty="0" smtClean="0">
                <a:solidFill>
                  <a:srgbClr val="0070C0"/>
                </a:solidFill>
              </a:rPr>
              <a:t>’.</a:t>
            </a:r>
          </a:p>
          <a:p>
            <a:pPr algn="l" eaLnBrk="0" hangingPunct="0"/>
            <a:endParaRPr lang="en-IN" u="sng" dirty="0" smtClean="0">
              <a:solidFill>
                <a:srgbClr val="0070C0"/>
              </a:solidFill>
            </a:endParaRPr>
          </a:p>
          <a:p>
            <a:pPr algn="l" eaLnBrk="0" hangingPunct="0"/>
            <a:r>
              <a:rPr lang="en-IN" dirty="0" smtClean="0">
                <a:solidFill>
                  <a:srgbClr val="0070C0"/>
                </a:solidFill>
              </a:rPr>
              <a:t> </a:t>
            </a:r>
            <a:r>
              <a:rPr lang="en-IN" u="sng" dirty="0" smtClean="0">
                <a:solidFill>
                  <a:srgbClr val="FF9933"/>
                </a:solidFill>
              </a:rPr>
              <a:t>Print </a:t>
            </a:r>
            <a:r>
              <a:rPr lang="en-IN" u="sng" dirty="0">
                <a:solidFill>
                  <a:srgbClr val="0070C0"/>
                </a:solidFill>
              </a:rPr>
              <a:t>:</a:t>
            </a:r>
            <a:r>
              <a:rPr lang="en-IN" dirty="0">
                <a:solidFill>
                  <a:srgbClr val="0070C0"/>
                </a:solidFill>
              </a:rPr>
              <a:t> The result of poll data can be printed, if required.</a:t>
            </a:r>
            <a:endParaRPr lang="en-US" dirty="0">
              <a:solidFill>
                <a:srgbClr val="0070C0"/>
              </a:solidFill>
            </a:endParaRPr>
          </a:p>
          <a:p>
            <a:pPr lvl="0" algn="l" eaLnBrk="0" hangingPunct="0"/>
            <a:endParaRPr lang="en-US" dirty="0">
              <a:solidFill>
                <a:srgbClr val="0070C0"/>
              </a:solidFill>
            </a:endParaRPr>
          </a:p>
          <a:p>
            <a:pPr eaLnBrk="0" hangingPunct="0"/>
            <a:r>
              <a:rPr lang="en-IN" sz="2400" dirty="0"/>
              <a:t> </a:t>
            </a:r>
            <a:endParaRPr lang="en-US" sz="2400" dirty="0"/>
          </a:p>
          <a:p>
            <a:pPr eaLnBrk="0" hangingPunct="0"/>
            <a:r>
              <a:rPr lang="en-IN" sz="2400" dirty="0"/>
              <a:t> </a:t>
            </a:r>
            <a:endParaRPr lang="en-US" sz="2400" dirty="0"/>
          </a:p>
          <a:p>
            <a:pPr lvl="0" eaLnBrk="0" hangingPunct="0"/>
            <a:endParaRPr lang="en-US" sz="2400" dirty="0"/>
          </a:p>
        </p:txBody>
      </p:sp>
    </p:spTree>
    <p:extLst>
      <p:ext uri="{BB962C8B-B14F-4D97-AF65-F5344CB8AC3E}">
        <p14:creationId xmlns:p14="http://schemas.microsoft.com/office/powerpoint/2010/main" val="1310525819"/>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2514600" y="0"/>
            <a:ext cx="5410200" cy="366713"/>
          </a:xfrm>
          <a:prstGeom prst="rect">
            <a:avLst/>
          </a:prstGeom>
          <a:noFill/>
          <a:ln w="9525">
            <a:noFill/>
            <a:miter lim="800000"/>
            <a:headEnd/>
            <a:tailEnd/>
          </a:ln>
        </p:spPr>
        <p:txBody>
          <a:bodyPr>
            <a:spAutoFit/>
          </a:bodyPr>
          <a:lstStyle/>
          <a:p>
            <a:pPr>
              <a:spcBef>
                <a:spcPct val="50000"/>
              </a:spcBef>
            </a:pPr>
            <a:endParaRPr lang="en-US" sz="1800" b="0" dirty="0">
              <a:solidFill>
                <a:schemeClr val="tx1"/>
              </a:solidFill>
            </a:endParaRPr>
          </a:p>
        </p:txBody>
      </p:sp>
      <p:sp>
        <p:nvSpPr>
          <p:cNvPr id="35843" name="Rectangle 8"/>
          <p:cNvSpPr>
            <a:spLocks noChangeArrowheads="1"/>
          </p:cNvSpPr>
          <p:nvPr/>
        </p:nvSpPr>
        <p:spPr bwMode="auto">
          <a:xfrm>
            <a:off x="3670300" y="0"/>
            <a:ext cx="2657475"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features</a:t>
            </a:r>
          </a:p>
        </p:txBody>
      </p:sp>
      <p:sp>
        <p:nvSpPr>
          <p:cNvPr id="35845" name="AutoShape 10"/>
          <p:cNvSpPr>
            <a:spLocks noChangeArrowheads="1"/>
          </p:cNvSpPr>
          <p:nvPr/>
        </p:nvSpPr>
        <p:spPr bwMode="auto">
          <a:xfrm>
            <a:off x="304800" y="838200"/>
            <a:ext cx="9677400" cy="55626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0" hangingPunct="0"/>
            <a:r>
              <a:rPr lang="en-IN" sz="2400" dirty="0" smtClean="0">
                <a:solidFill>
                  <a:srgbClr val="00B050"/>
                </a:solidFill>
              </a:rPr>
              <a:t>Special </a:t>
            </a:r>
            <a:r>
              <a:rPr lang="en-IN" sz="2400" dirty="0">
                <a:solidFill>
                  <a:srgbClr val="00B050"/>
                </a:solidFill>
              </a:rPr>
              <a:t>Features of the Electronic Voting Machine (EVM</a:t>
            </a:r>
            <a:r>
              <a:rPr lang="en-IN" sz="2400" dirty="0" smtClean="0">
                <a:solidFill>
                  <a:srgbClr val="00B050"/>
                </a:solidFill>
              </a:rPr>
              <a:t>)</a:t>
            </a:r>
          </a:p>
          <a:p>
            <a:pPr eaLnBrk="0" hangingPunct="0"/>
            <a:endParaRPr lang="en-US" sz="2400" dirty="0" smtClean="0">
              <a:solidFill>
                <a:srgbClr val="0070C0"/>
              </a:solidFill>
            </a:endParaRPr>
          </a:p>
          <a:p>
            <a:pPr lvl="0" algn="l" eaLnBrk="0" hangingPunct="0"/>
            <a:r>
              <a:rPr lang="en-IN" u="sng" dirty="0" smtClean="0">
                <a:solidFill>
                  <a:srgbClr val="FF9933"/>
                </a:solidFill>
              </a:rPr>
              <a:t>Authentication</a:t>
            </a:r>
            <a:r>
              <a:rPr lang="en-IN" u="sng" dirty="0" smtClean="0">
                <a:solidFill>
                  <a:srgbClr val="0070C0"/>
                </a:solidFill>
              </a:rPr>
              <a:t> </a:t>
            </a:r>
            <a:r>
              <a:rPr lang="en-IN" dirty="0">
                <a:solidFill>
                  <a:srgbClr val="0070C0"/>
                </a:solidFill>
              </a:rPr>
              <a:t>: Every Ballot Unit that is connected for voting is authenticated before use.</a:t>
            </a:r>
            <a:endParaRPr lang="en-US" dirty="0">
              <a:solidFill>
                <a:srgbClr val="0070C0"/>
              </a:solidFill>
            </a:endParaRPr>
          </a:p>
          <a:p>
            <a:pPr eaLnBrk="0" hangingPunct="0"/>
            <a:endParaRPr lang="en-US" dirty="0">
              <a:solidFill>
                <a:srgbClr val="0070C0"/>
              </a:solidFill>
            </a:endParaRPr>
          </a:p>
          <a:p>
            <a:pPr lvl="0" algn="l" eaLnBrk="0" hangingPunct="0"/>
            <a:r>
              <a:rPr lang="en-IN" u="sng" dirty="0">
                <a:solidFill>
                  <a:srgbClr val="FF9933"/>
                </a:solidFill>
              </a:rPr>
              <a:t>Diagnostics</a:t>
            </a:r>
            <a:r>
              <a:rPr lang="en-IN" u="sng" dirty="0">
                <a:solidFill>
                  <a:srgbClr val="0070C0"/>
                </a:solidFill>
              </a:rPr>
              <a:t> </a:t>
            </a:r>
            <a:r>
              <a:rPr lang="en-IN" dirty="0">
                <a:solidFill>
                  <a:srgbClr val="0070C0"/>
                </a:solidFill>
              </a:rPr>
              <a:t>: Unit is used for self diagnostics that ensures proper working</a:t>
            </a:r>
            <a:r>
              <a:rPr lang="en-IN" dirty="0" smtClean="0">
                <a:solidFill>
                  <a:srgbClr val="0070C0"/>
                </a:solidFill>
              </a:rPr>
              <a:t>.</a:t>
            </a:r>
          </a:p>
          <a:p>
            <a:pPr lvl="0" algn="l" eaLnBrk="0" hangingPunct="0"/>
            <a:endParaRPr lang="en-US" dirty="0">
              <a:solidFill>
                <a:srgbClr val="0070C0"/>
              </a:solidFill>
            </a:endParaRPr>
          </a:p>
          <a:p>
            <a:pPr lvl="0" algn="l" eaLnBrk="0" hangingPunct="0"/>
            <a:r>
              <a:rPr lang="en-IN" u="sng" dirty="0">
                <a:solidFill>
                  <a:srgbClr val="FF9933"/>
                </a:solidFill>
              </a:rPr>
              <a:t>Power save mode </a:t>
            </a:r>
            <a:r>
              <a:rPr lang="en-IN" dirty="0">
                <a:solidFill>
                  <a:srgbClr val="0070C0"/>
                </a:solidFill>
              </a:rPr>
              <a:t>: The unit goes into power save mode when it is idle, thus enhancing the life of the battery pack.</a:t>
            </a:r>
            <a:endParaRPr lang="en-US" dirty="0">
              <a:solidFill>
                <a:srgbClr val="0070C0"/>
              </a:solidFill>
            </a:endParaRPr>
          </a:p>
          <a:p>
            <a:pPr eaLnBrk="0" hangingPunct="0"/>
            <a:r>
              <a:rPr lang="en-IN" dirty="0">
                <a:solidFill>
                  <a:srgbClr val="0070C0"/>
                </a:solidFill>
              </a:rPr>
              <a:t> </a:t>
            </a:r>
            <a:endParaRPr lang="en-US" dirty="0">
              <a:solidFill>
                <a:srgbClr val="0070C0"/>
              </a:solidFill>
            </a:endParaRPr>
          </a:p>
          <a:p>
            <a:pPr lvl="0" algn="l" eaLnBrk="0" hangingPunct="0"/>
            <a:r>
              <a:rPr lang="en-IN" u="sng" dirty="0">
                <a:solidFill>
                  <a:srgbClr val="FF9933"/>
                </a:solidFill>
              </a:rPr>
              <a:t>Braille</a:t>
            </a:r>
            <a:r>
              <a:rPr lang="en-IN" u="sng" dirty="0">
                <a:solidFill>
                  <a:srgbClr val="0070C0"/>
                </a:solidFill>
              </a:rPr>
              <a:t> </a:t>
            </a:r>
            <a:r>
              <a:rPr lang="en-IN" dirty="0">
                <a:solidFill>
                  <a:srgbClr val="0070C0"/>
                </a:solidFill>
              </a:rPr>
              <a:t>: Moulding of Braille numerals on the Ballot Unit for visually challenged persons</a:t>
            </a:r>
            <a:r>
              <a:rPr lang="en-IN" dirty="0" smtClean="0">
                <a:solidFill>
                  <a:srgbClr val="0070C0"/>
                </a:solidFill>
              </a:rPr>
              <a:t>.</a:t>
            </a:r>
          </a:p>
          <a:p>
            <a:pPr lvl="0" algn="l" eaLnBrk="0" hangingPunct="0"/>
            <a:endParaRPr lang="en-IN" dirty="0" smtClean="0"/>
          </a:p>
          <a:p>
            <a:pPr lvl="0" algn="l" eaLnBrk="0" hangingPunct="0"/>
            <a:r>
              <a:rPr lang="en-IN" dirty="0" smtClean="0">
                <a:solidFill>
                  <a:srgbClr val="000066"/>
                </a:solidFill>
              </a:rPr>
              <a:t>EVM </a:t>
            </a:r>
            <a:r>
              <a:rPr lang="en-IN" dirty="0">
                <a:solidFill>
                  <a:srgbClr val="000066"/>
                </a:solidFill>
              </a:rPr>
              <a:t>operates on a special power pack (commonly known as Battery).</a:t>
            </a:r>
            <a:endParaRPr lang="en-US" dirty="0">
              <a:solidFill>
                <a:srgbClr val="000066"/>
              </a:solidFill>
            </a:endParaRPr>
          </a:p>
        </p:txBody>
      </p:sp>
    </p:spTree>
    <p:extLst>
      <p:ext uri="{BB962C8B-B14F-4D97-AF65-F5344CB8AC3E}">
        <p14:creationId xmlns:p14="http://schemas.microsoft.com/office/powerpoint/2010/main" val="3655126063"/>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RAVI\Desktop\TLD PHOTOS 04.04.18\Binder1_Page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337" y="1885156"/>
            <a:ext cx="7010400" cy="3783879"/>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44"/>
          <p:cNvSpPr>
            <a:spLocks noChangeArrowheads="1"/>
          </p:cNvSpPr>
          <p:nvPr/>
        </p:nvSpPr>
        <p:spPr bwMode="auto">
          <a:xfrm>
            <a:off x="3505200" y="0"/>
            <a:ext cx="3446463"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Components</a:t>
            </a:r>
          </a:p>
        </p:txBody>
      </p:sp>
      <p:grpSp>
        <p:nvGrpSpPr>
          <p:cNvPr id="2" name="Group 53"/>
          <p:cNvGrpSpPr>
            <a:grpSpLocks/>
          </p:cNvGrpSpPr>
          <p:nvPr/>
        </p:nvGrpSpPr>
        <p:grpSpPr bwMode="auto">
          <a:xfrm>
            <a:off x="2243138" y="914400"/>
            <a:ext cx="4543426" cy="1806576"/>
            <a:chOff x="1413" y="576"/>
            <a:chExt cx="2862" cy="1138"/>
          </a:xfrm>
        </p:grpSpPr>
        <p:sp>
          <p:nvSpPr>
            <p:cNvPr id="36877" name="AutoShape 34"/>
            <p:cNvSpPr>
              <a:spLocks noChangeArrowheads="1"/>
            </p:cNvSpPr>
            <p:nvPr/>
          </p:nvSpPr>
          <p:spPr bwMode="auto">
            <a:xfrm>
              <a:off x="1413" y="576"/>
              <a:ext cx="1296" cy="24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800000"/>
                  </a:solidFill>
                </a:rPr>
                <a:t>Control Unit</a:t>
              </a:r>
            </a:p>
          </p:txBody>
        </p:sp>
        <p:sp>
          <p:nvSpPr>
            <p:cNvPr id="36878" name="Line 40"/>
            <p:cNvSpPr>
              <a:spLocks noChangeShapeType="1"/>
            </p:cNvSpPr>
            <p:nvPr/>
          </p:nvSpPr>
          <p:spPr bwMode="auto">
            <a:xfrm>
              <a:off x="4275" y="817"/>
              <a:ext cx="0" cy="897"/>
            </a:xfrm>
            <a:prstGeom prst="line">
              <a:avLst/>
            </a:prstGeom>
            <a:noFill/>
            <a:ln w="57150">
              <a:solidFill>
                <a:srgbClr val="FF0000"/>
              </a:solidFill>
              <a:round/>
              <a:headEnd/>
              <a:tailEnd type="triangle" w="med" len="med"/>
            </a:ln>
          </p:spPr>
          <p:txBody>
            <a:bodyPr/>
            <a:lstStyle/>
            <a:p>
              <a:endParaRPr lang="en-US" dirty="0"/>
            </a:p>
          </p:txBody>
        </p:sp>
      </p:grpSp>
      <p:grpSp>
        <p:nvGrpSpPr>
          <p:cNvPr id="3" name="Group 43"/>
          <p:cNvGrpSpPr>
            <a:grpSpLocks/>
          </p:cNvGrpSpPr>
          <p:nvPr/>
        </p:nvGrpSpPr>
        <p:grpSpPr bwMode="auto">
          <a:xfrm>
            <a:off x="3429000" y="4703764"/>
            <a:ext cx="2971800" cy="1697038"/>
            <a:chOff x="2184" y="3059"/>
            <a:chExt cx="1872" cy="1069"/>
          </a:xfrm>
        </p:grpSpPr>
        <p:sp>
          <p:nvSpPr>
            <p:cNvPr id="36875" name="AutoShape 35"/>
            <p:cNvSpPr>
              <a:spLocks noChangeArrowheads="1"/>
            </p:cNvSpPr>
            <p:nvPr/>
          </p:nvSpPr>
          <p:spPr bwMode="auto">
            <a:xfrm>
              <a:off x="2184" y="3888"/>
              <a:ext cx="1872" cy="24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1800" dirty="0">
                  <a:solidFill>
                    <a:srgbClr val="800000"/>
                  </a:solidFill>
                </a:rPr>
                <a:t>Interconnecting Cable</a:t>
              </a:r>
            </a:p>
          </p:txBody>
        </p:sp>
        <p:sp>
          <p:nvSpPr>
            <p:cNvPr id="36876" name="Line 39"/>
            <p:cNvSpPr>
              <a:spLocks noChangeShapeType="1"/>
            </p:cNvSpPr>
            <p:nvPr/>
          </p:nvSpPr>
          <p:spPr bwMode="auto">
            <a:xfrm flipV="1">
              <a:off x="3120" y="3059"/>
              <a:ext cx="0" cy="829"/>
            </a:xfrm>
            <a:prstGeom prst="line">
              <a:avLst/>
            </a:prstGeom>
            <a:noFill/>
            <a:ln w="57150">
              <a:solidFill>
                <a:srgbClr val="FF0000"/>
              </a:solidFill>
              <a:round/>
              <a:headEnd/>
              <a:tailEnd type="triangle" w="med" len="med"/>
            </a:ln>
          </p:spPr>
          <p:txBody>
            <a:bodyPr/>
            <a:lstStyle/>
            <a:p>
              <a:endParaRPr lang="en-US" dirty="0"/>
            </a:p>
          </p:txBody>
        </p:sp>
      </p:grpSp>
      <p:grpSp>
        <p:nvGrpSpPr>
          <p:cNvPr id="4" name="Group 52"/>
          <p:cNvGrpSpPr>
            <a:grpSpLocks/>
          </p:cNvGrpSpPr>
          <p:nvPr/>
        </p:nvGrpSpPr>
        <p:grpSpPr bwMode="auto">
          <a:xfrm>
            <a:off x="3156745" y="915054"/>
            <a:ext cx="4822826" cy="1806575"/>
            <a:chOff x="2179" y="575"/>
            <a:chExt cx="3038" cy="1138"/>
          </a:xfrm>
        </p:grpSpPr>
        <p:sp>
          <p:nvSpPr>
            <p:cNvPr id="36873" name="AutoShape 36"/>
            <p:cNvSpPr>
              <a:spLocks noChangeArrowheads="1"/>
            </p:cNvSpPr>
            <p:nvPr/>
          </p:nvSpPr>
          <p:spPr bwMode="auto">
            <a:xfrm>
              <a:off x="3921" y="575"/>
              <a:ext cx="1296" cy="24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smtClean="0">
                  <a:solidFill>
                    <a:srgbClr val="800000"/>
                  </a:solidFill>
                </a:rPr>
                <a:t>Ballot </a:t>
              </a:r>
              <a:r>
                <a:rPr lang="en-US" dirty="0">
                  <a:solidFill>
                    <a:srgbClr val="800000"/>
                  </a:solidFill>
                </a:rPr>
                <a:t>Unit</a:t>
              </a:r>
            </a:p>
          </p:txBody>
        </p:sp>
        <p:sp>
          <p:nvSpPr>
            <p:cNvPr id="36874" name="Line 51"/>
            <p:cNvSpPr>
              <a:spLocks noChangeShapeType="1"/>
            </p:cNvSpPr>
            <p:nvPr/>
          </p:nvSpPr>
          <p:spPr bwMode="auto">
            <a:xfrm>
              <a:off x="2179" y="815"/>
              <a:ext cx="0" cy="898"/>
            </a:xfrm>
            <a:prstGeom prst="line">
              <a:avLst/>
            </a:prstGeom>
            <a:noFill/>
            <a:ln w="57150">
              <a:solidFill>
                <a:srgbClr val="FF0000"/>
              </a:solidFill>
              <a:round/>
              <a:headEnd/>
              <a:tailEnd type="triangle" w="med" len="med"/>
            </a:ln>
          </p:spPr>
          <p:txBody>
            <a:bodyP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3000"/>
                            </p:stCondLst>
                            <p:childTnLst>
                              <p:par>
                                <p:cTn id="13" presetID="22" presetClass="entr" presetSubtype="4"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RAVI\Desktop\TLD PHOTOS 04.04.18\NAVEEN tld\DSC_4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737" y="2113756"/>
            <a:ext cx="4355739" cy="2903826"/>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4"/>
          <p:cNvSpPr>
            <a:spLocks noChangeArrowheads="1"/>
          </p:cNvSpPr>
          <p:nvPr/>
        </p:nvSpPr>
        <p:spPr bwMode="auto">
          <a:xfrm>
            <a:off x="3683000" y="0"/>
            <a:ext cx="3962400"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Carrying Cases</a:t>
            </a:r>
          </a:p>
        </p:txBody>
      </p:sp>
      <p:sp>
        <p:nvSpPr>
          <p:cNvPr id="37901" name="AutoShape 28"/>
          <p:cNvSpPr>
            <a:spLocks noChangeArrowheads="1"/>
          </p:cNvSpPr>
          <p:nvPr/>
        </p:nvSpPr>
        <p:spPr bwMode="auto">
          <a:xfrm>
            <a:off x="533400" y="2782721"/>
            <a:ext cx="3949700" cy="1695783"/>
          </a:xfrm>
          <a:prstGeom prst="roundRect">
            <a:avLst>
              <a:gd name="adj" fmla="val 16667"/>
            </a:avLst>
          </a:prstGeom>
          <a:solidFill>
            <a:srgbClr val="3333CC"/>
          </a:solidFill>
          <a:ln w="9525">
            <a:noFill/>
            <a:round/>
            <a:headEnd/>
            <a:tailEnd/>
          </a:ln>
        </p:spPr>
        <p:txBody>
          <a:bodyPr anchor="ctr">
            <a:spAutoFit/>
          </a:bodyPr>
          <a:lstStyle/>
          <a:p>
            <a:pPr>
              <a:lnSpc>
                <a:spcPct val="90000"/>
              </a:lnSpc>
            </a:pPr>
            <a:r>
              <a:rPr lang="en-US" sz="2600" dirty="0"/>
              <a:t>The Control Unit and </a:t>
            </a:r>
            <a:r>
              <a:rPr lang="en-US" sz="2600" dirty="0" smtClean="0"/>
              <a:t>Ballot </a:t>
            </a:r>
            <a:r>
              <a:rPr lang="en-US" sz="2600" dirty="0"/>
              <a:t>Unit are packed separately in special carrying cases</a:t>
            </a:r>
            <a:endParaRPr lang="en-US" sz="1800" b="0" dirty="0">
              <a:solidFill>
                <a:schemeClr val="tx1"/>
              </a:solidFill>
            </a:endParaRPr>
          </a:p>
        </p:txBody>
      </p:sp>
      <p:grpSp>
        <p:nvGrpSpPr>
          <p:cNvPr id="3" name="Group 29"/>
          <p:cNvGrpSpPr>
            <a:grpSpLocks/>
          </p:cNvGrpSpPr>
          <p:nvPr/>
        </p:nvGrpSpPr>
        <p:grpSpPr bwMode="auto">
          <a:xfrm>
            <a:off x="4071937" y="1371600"/>
            <a:ext cx="3810000" cy="1808163"/>
            <a:chOff x="2784" y="864"/>
            <a:chExt cx="2400" cy="1139"/>
          </a:xfrm>
        </p:grpSpPr>
        <p:sp>
          <p:nvSpPr>
            <p:cNvPr id="37898" name="AutoShape 30"/>
            <p:cNvSpPr>
              <a:spLocks noChangeArrowheads="1"/>
            </p:cNvSpPr>
            <p:nvPr/>
          </p:nvSpPr>
          <p:spPr bwMode="auto">
            <a:xfrm>
              <a:off x="2784" y="864"/>
              <a:ext cx="2400"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Carrying Case - Control Unit</a:t>
              </a:r>
              <a:endParaRPr lang="en-US" sz="1800" b="0" dirty="0">
                <a:solidFill>
                  <a:srgbClr val="FFFF00"/>
                </a:solidFill>
              </a:endParaRPr>
            </a:p>
          </p:txBody>
        </p:sp>
        <p:sp>
          <p:nvSpPr>
            <p:cNvPr id="37899" name="Line 31"/>
            <p:cNvSpPr>
              <a:spLocks noChangeShapeType="1"/>
            </p:cNvSpPr>
            <p:nvPr/>
          </p:nvSpPr>
          <p:spPr bwMode="auto">
            <a:xfrm>
              <a:off x="3792" y="1152"/>
              <a:ext cx="0" cy="851"/>
            </a:xfrm>
            <a:prstGeom prst="line">
              <a:avLst/>
            </a:prstGeom>
            <a:noFill/>
            <a:ln w="57150">
              <a:solidFill>
                <a:srgbClr val="FF0000"/>
              </a:solidFill>
              <a:round/>
              <a:headEnd/>
              <a:tailEnd type="triangle" w="med" len="med"/>
            </a:ln>
          </p:spPr>
          <p:txBody>
            <a:bodyPr/>
            <a:lstStyle/>
            <a:p>
              <a:endParaRPr lang="en-US" dirty="0"/>
            </a:p>
          </p:txBody>
        </p:sp>
      </p:grpSp>
      <p:grpSp>
        <p:nvGrpSpPr>
          <p:cNvPr id="4" name="Group 32"/>
          <p:cNvGrpSpPr>
            <a:grpSpLocks/>
          </p:cNvGrpSpPr>
          <p:nvPr/>
        </p:nvGrpSpPr>
        <p:grpSpPr bwMode="auto">
          <a:xfrm>
            <a:off x="5367337" y="4648200"/>
            <a:ext cx="3810000" cy="1143000"/>
            <a:chOff x="3888" y="2928"/>
            <a:chExt cx="2400" cy="720"/>
          </a:xfrm>
        </p:grpSpPr>
        <p:sp>
          <p:nvSpPr>
            <p:cNvPr id="37896" name="AutoShape 33"/>
            <p:cNvSpPr>
              <a:spLocks noChangeArrowheads="1"/>
            </p:cNvSpPr>
            <p:nvPr/>
          </p:nvSpPr>
          <p:spPr bwMode="auto">
            <a:xfrm>
              <a:off x="3888" y="3360"/>
              <a:ext cx="2400"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Carrying Case - </a:t>
              </a:r>
              <a:r>
                <a:rPr lang="en-US" dirty="0" smtClean="0">
                  <a:solidFill>
                    <a:srgbClr val="FFFF00"/>
                  </a:solidFill>
                </a:rPr>
                <a:t>Ballot </a:t>
              </a:r>
              <a:r>
                <a:rPr lang="en-US" dirty="0">
                  <a:solidFill>
                    <a:srgbClr val="FFFF00"/>
                  </a:solidFill>
                </a:rPr>
                <a:t>Unit</a:t>
              </a:r>
            </a:p>
          </p:txBody>
        </p:sp>
        <p:sp>
          <p:nvSpPr>
            <p:cNvPr id="37897" name="Line 34"/>
            <p:cNvSpPr>
              <a:spLocks noChangeShapeType="1"/>
            </p:cNvSpPr>
            <p:nvPr/>
          </p:nvSpPr>
          <p:spPr bwMode="auto">
            <a:xfrm flipV="1">
              <a:off x="5472" y="2928"/>
              <a:ext cx="0" cy="432"/>
            </a:xfrm>
            <a:prstGeom prst="line">
              <a:avLst/>
            </a:prstGeom>
            <a:noFill/>
            <a:ln w="57150">
              <a:solidFill>
                <a:srgbClr val="FF0000"/>
              </a:solidFill>
              <a:round/>
              <a:headEnd/>
              <a:tailEnd type="triangle" w="med" len="med"/>
            </a:ln>
          </p:spPr>
          <p:txBody>
            <a:bodyPr/>
            <a:lstStyle/>
            <a:p>
              <a:endParaRPr lang="en-US"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1500"/>
                            </p:stCondLst>
                            <p:childTnLst>
                              <p:par>
                                <p:cTn id="9" presetID="22" presetClass="entr" presetSubtype="4"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RAVI\Desktop\TLD PHOTOS 04.04.18\Binder1_Page_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2771" y="742156"/>
            <a:ext cx="4681757" cy="4855930"/>
          </a:xfrm>
          <a:prstGeom prst="rect">
            <a:avLst/>
          </a:prstGeom>
          <a:noFill/>
          <a:extLst>
            <a:ext uri="{909E8E84-426E-40DD-AFC4-6F175D3DCCD1}">
              <a14:hiddenFill xmlns:a14="http://schemas.microsoft.com/office/drawing/2010/main">
                <a:solidFill>
                  <a:srgbClr val="FFFFFF"/>
                </a:solidFill>
              </a14:hiddenFill>
            </a:ext>
          </a:extLst>
        </p:spPr>
      </p:pic>
      <p:sp>
        <p:nvSpPr>
          <p:cNvPr id="38915" name="Rectangle 2"/>
          <p:cNvSpPr>
            <a:spLocks noChangeArrowheads="1"/>
          </p:cNvSpPr>
          <p:nvPr/>
        </p:nvSpPr>
        <p:spPr bwMode="auto">
          <a:xfrm>
            <a:off x="2916238" y="0"/>
            <a:ext cx="5503862" cy="519113"/>
          </a:xfrm>
          <a:prstGeom prst="rect">
            <a:avLst/>
          </a:prstGeom>
          <a:noFill/>
          <a:ln w="9525">
            <a:noFill/>
            <a:miter lim="800000"/>
            <a:headEnd/>
            <a:tailEnd/>
          </a:ln>
        </p:spPr>
        <p:txBody>
          <a:bodyPr wrap="none">
            <a:spAutoFit/>
          </a:bodyPr>
          <a:lstStyle/>
          <a:p>
            <a:pPr>
              <a:spcBef>
                <a:spcPct val="0"/>
              </a:spcBef>
            </a:pPr>
            <a:r>
              <a:rPr lang="en-US" sz="2800" dirty="0">
                <a:solidFill>
                  <a:srgbClr val="FFFF00"/>
                </a:solidFill>
              </a:rPr>
              <a:t>EVM – Carrying Cases/Opening</a:t>
            </a:r>
          </a:p>
        </p:txBody>
      </p:sp>
      <p:sp>
        <p:nvSpPr>
          <p:cNvPr id="358420" name="AutoShape 20"/>
          <p:cNvSpPr>
            <a:spLocks noChangeArrowheads="1"/>
          </p:cNvSpPr>
          <p:nvPr/>
        </p:nvSpPr>
        <p:spPr bwMode="auto">
          <a:xfrm>
            <a:off x="304800" y="1295400"/>
            <a:ext cx="2743200" cy="3124200"/>
          </a:xfrm>
          <a:prstGeom prst="roundRect">
            <a:avLst>
              <a:gd name="adj" fmla="val 16667"/>
            </a:avLst>
          </a:prstGeom>
          <a:solidFill>
            <a:schemeClr val="accent1"/>
          </a:solidFill>
          <a:ln w="9525">
            <a:solidFill>
              <a:schemeClr val="tx1"/>
            </a:solidFill>
            <a:round/>
            <a:headEnd/>
            <a:tailEnd/>
          </a:ln>
        </p:spPr>
        <p:txBody>
          <a:bodyPr anchor="ctr"/>
          <a:lstStyle/>
          <a:p>
            <a:pPr>
              <a:spcBef>
                <a:spcPct val="0"/>
              </a:spcBef>
            </a:pPr>
            <a:r>
              <a:rPr lang="en-US" dirty="0">
                <a:solidFill>
                  <a:srgbClr val="FFFF00"/>
                </a:solidFill>
              </a:rPr>
              <a:t>To Open the Carrying case, First lift </a:t>
            </a:r>
            <a:r>
              <a:rPr lang="en-US" dirty="0" smtClean="0">
                <a:solidFill>
                  <a:srgbClr val="FFFF00"/>
                </a:solidFill>
              </a:rPr>
              <a:t>and </a:t>
            </a:r>
            <a:r>
              <a:rPr lang="en-US" dirty="0">
                <a:solidFill>
                  <a:srgbClr val="FFFF00"/>
                </a:solidFill>
              </a:rPr>
              <a:t>then push back the SIDE LATCHES and lift the carrying case top cover </a:t>
            </a:r>
          </a:p>
        </p:txBody>
      </p:sp>
      <p:sp>
        <p:nvSpPr>
          <p:cNvPr id="358428" name="AutoShape 28"/>
          <p:cNvSpPr>
            <a:spLocks noChangeArrowheads="1"/>
          </p:cNvSpPr>
          <p:nvPr/>
        </p:nvSpPr>
        <p:spPr bwMode="auto">
          <a:xfrm>
            <a:off x="304800" y="4572000"/>
            <a:ext cx="2743200" cy="1295400"/>
          </a:xfrm>
          <a:prstGeom prst="roundRect">
            <a:avLst>
              <a:gd name="adj" fmla="val 16667"/>
            </a:avLst>
          </a:prstGeom>
          <a:solidFill>
            <a:schemeClr val="accent1"/>
          </a:solidFill>
          <a:ln w="9525">
            <a:solidFill>
              <a:schemeClr val="tx1"/>
            </a:solidFill>
            <a:round/>
            <a:headEnd/>
            <a:tailEnd/>
          </a:ln>
        </p:spPr>
        <p:txBody>
          <a:bodyPr anchor="ctr"/>
          <a:lstStyle/>
          <a:p>
            <a:pPr>
              <a:spcBef>
                <a:spcPct val="0"/>
              </a:spcBef>
            </a:pPr>
            <a:r>
              <a:rPr lang="en-US" dirty="0">
                <a:solidFill>
                  <a:srgbClr val="FFFF00"/>
                </a:solidFill>
              </a:rPr>
              <a:t>Opening the carrying case of Control Unit is similar </a:t>
            </a:r>
          </a:p>
        </p:txBody>
      </p:sp>
      <p:grpSp>
        <p:nvGrpSpPr>
          <p:cNvPr id="3" name="Group 32"/>
          <p:cNvGrpSpPr>
            <a:grpSpLocks/>
          </p:cNvGrpSpPr>
          <p:nvPr/>
        </p:nvGrpSpPr>
        <p:grpSpPr bwMode="auto">
          <a:xfrm>
            <a:off x="2700338" y="5084764"/>
            <a:ext cx="6705600" cy="1354138"/>
            <a:chOff x="1632" y="3179"/>
            <a:chExt cx="4224" cy="853"/>
          </a:xfrm>
        </p:grpSpPr>
        <p:sp>
          <p:nvSpPr>
            <p:cNvPr id="38922" name="AutoShape 15"/>
            <p:cNvSpPr>
              <a:spLocks noChangeArrowheads="1"/>
            </p:cNvSpPr>
            <p:nvPr/>
          </p:nvSpPr>
          <p:spPr bwMode="auto">
            <a:xfrm>
              <a:off x="1632" y="3744"/>
              <a:ext cx="4224" cy="288"/>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Carrying Case - Balloting Unit – SIDE LATCHES</a:t>
              </a:r>
            </a:p>
          </p:txBody>
        </p:sp>
        <p:sp>
          <p:nvSpPr>
            <p:cNvPr id="38923" name="Line 18"/>
            <p:cNvSpPr>
              <a:spLocks noChangeShapeType="1"/>
            </p:cNvSpPr>
            <p:nvPr/>
          </p:nvSpPr>
          <p:spPr bwMode="auto">
            <a:xfrm flipV="1">
              <a:off x="2784" y="3491"/>
              <a:ext cx="0" cy="265"/>
            </a:xfrm>
            <a:prstGeom prst="line">
              <a:avLst/>
            </a:prstGeom>
            <a:noFill/>
            <a:ln w="57150">
              <a:solidFill>
                <a:srgbClr val="FF0000"/>
              </a:solidFill>
              <a:round/>
              <a:headEnd/>
              <a:tailEnd type="triangle" w="med" len="med"/>
            </a:ln>
          </p:spPr>
          <p:txBody>
            <a:bodyPr/>
            <a:lstStyle/>
            <a:p>
              <a:endParaRPr lang="en-US" dirty="0"/>
            </a:p>
          </p:txBody>
        </p:sp>
        <p:sp>
          <p:nvSpPr>
            <p:cNvPr id="38924" name="Oval 19"/>
            <p:cNvSpPr>
              <a:spLocks noChangeArrowheads="1"/>
            </p:cNvSpPr>
            <p:nvPr/>
          </p:nvSpPr>
          <p:spPr bwMode="auto">
            <a:xfrm>
              <a:off x="2592" y="3179"/>
              <a:ext cx="384" cy="288"/>
            </a:xfrm>
            <a:prstGeom prst="ellipse">
              <a:avLst/>
            </a:prstGeom>
            <a:noFill/>
            <a:ln w="38100">
              <a:solidFill>
                <a:srgbClr val="FF0000"/>
              </a:solidFill>
              <a:round/>
              <a:headEnd/>
              <a:tailEnd/>
            </a:ln>
          </p:spPr>
          <p:txBody>
            <a:bodyPr wrap="none" anchor="ctr"/>
            <a:lstStyle/>
            <a:p>
              <a:endParaRPr lang="en-GB" dirty="0"/>
            </a:p>
          </p:txBody>
        </p:sp>
        <p:sp>
          <p:nvSpPr>
            <p:cNvPr id="38925" name="Line 24"/>
            <p:cNvSpPr>
              <a:spLocks noChangeShapeType="1"/>
            </p:cNvSpPr>
            <p:nvPr/>
          </p:nvSpPr>
          <p:spPr bwMode="auto">
            <a:xfrm flipV="1">
              <a:off x="5088" y="3502"/>
              <a:ext cx="0" cy="266"/>
            </a:xfrm>
            <a:prstGeom prst="line">
              <a:avLst/>
            </a:prstGeom>
            <a:noFill/>
            <a:ln w="57150">
              <a:solidFill>
                <a:srgbClr val="FF0000"/>
              </a:solidFill>
              <a:round/>
              <a:headEnd/>
              <a:tailEnd type="triangle" w="med" len="med"/>
            </a:ln>
          </p:spPr>
          <p:txBody>
            <a:bodyPr/>
            <a:lstStyle/>
            <a:p>
              <a:endParaRPr lang="en-US" dirty="0"/>
            </a:p>
          </p:txBody>
        </p:sp>
        <p:sp>
          <p:nvSpPr>
            <p:cNvPr id="38926" name="Oval 25"/>
            <p:cNvSpPr>
              <a:spLocks noChangeArrowheads="1"/>
            </p:cNvSpPr>
            <p:nvPr/>
          </p:nvSpPr>
          <p:spPr bwMode="auto">
            <a:xfrm>
              <a:off x="4849" y="3181"/>
              <a:ext cx="384" cy="310"/>
            </a:xfrm>
            <a:prstGeom prst="ellipse">
              <a:avLst/>
            </a:prstGeom>
            <a:noFill/>
            <a:ln w="38100">
              <a:solidFill>
                <a:srgbClr val="FF0000"/>
              </a:solidFill>
              <a:round/>
              <a:headEnd/>
              <a:tailEnd/>
            </a:ln>
          </p:spPr>
          <p:txBody>
            <a:bodyPr wrap="none" anchor="ctr"/>
            <a:lstStyle/>
            <a:p>
              <a:endParaRPr lang="en-GB"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420"/>
                                        </p:tgtEl>
                                        <p:attrNameLst>
                                          <p:attrName>style.visibility</p:attrName>
                                        </p:attrNameLst>
                                      </p:cBhvr>
                                      <p:to>
                                        <p:strVal val="visible"/>
                                      </p:to>
                                    </p:set>
                                    <p:animEffect transition="in" filter="wipe(left)">
                                      <p:cBhvr>
                                        <p:cTn id="7" dur="500"/>
                                        <p:tgtEl>
                                          <p:spTgt spid="3584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8428"/>
                                        </p:tgtEl>
                                        <p:attrNameLst>
                                          <p:attrName>style.visibility</p:attrName>
                                        </p:attrNameLst>
                                      </p:cBhvr>
                                      <p:to>
                                        <p:strVal val="visible"/>
                                      </p:to>
                                    </p:set>
                                    <p:animEffect transition="in" filter="wipe(up)">
                                      <p:cBhvr>
                                        <p:cTn id="11" dur="500"/>
                                        <p:tgtEl>
                                          <p:spTgt spid="358428"/>
                                        </p:tgtEl>
                                      </p:cBhvr>
                                    </p:animEffect>
                                  </p:childTnLst>
                                </p:cTn>
                              </p:par>
                            </p:childTnLst>
                          </p:cTn>
                        </p:par>
                        <p:par>
                          <p:cTn id="12" fill="hold">
                            <p:stCondLst>
                              <p:cond delay="1000"/>
                            </p:stCondLst>
                            <p:childTnLst>
                              <p:par>
                                <p:cTn id="13" presetID="22" presetClass="entr" presetSubtype="4"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0" grpId="0" animBg="1" autoUpdateAnimBg="0"/>
      <p:bldP spid="358428" grpId="0" animBg="1" autoUpdateAnimBg="0"/>
    </p:bldLst>
  </p:timing>
</p:sld>
</file>

<file path=ppt/theme/theme1.xml><?xml version="1.0" encoding="utf-8"?>
<a:theme xmlns:a="http://schemas.openxmlformats.org/drawingml/2006/main" name="evm">
  <a:themeElements>
    <a:clrScheme name="ev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v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ev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v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v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Settings\Administrator\Application Data\Microsoft\Templates\evm.pot</Template>
  <TotalTime>10376</TotalTime>
  <Words>941</Words>
  <Application>Microsoft Office PowerPoint</Application>
  <PresentationFormat>Custom</PresentationFormat>
  <Paragraphs>224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Wingdings</vt:lpstr>
      <vt:lpstr>Arial Black</vt:lpstr>
      <vt:lpstr>Times New Roman</vt:lpstr>
      <vt:lpstr>evm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BETWEEN EVM M2 AND M3</vt:lpstr>
      <vt:lpstr>PowerPoint Presentation</vt:lpstr>
    </vt:vector>
  </TitlesOfParts>
  <Manager>Ramabhadri Raju</Manager>
  <Company>Bharat Electronics Limited, Bangalore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Voting Machine</dc:title>
  <dc:subject>Training on EVM</dc:subject>
  <dc:creator>Muralidharan.K</dc:creator>
  <cp:lastModifiedBy>RAVI</cp:lastModifiedBy>
  <cp:revision>1150</cp:revision>
  <cp:lastPrinted>2018-05-08T04:45:15Z</cp:lastPrinted>
  <dcterms:created xsi:type="dcterms:W3CDTF">2001-03-06T20:54:46Z</dcterms:created>
  <dcterms:modified xsi:type="dcterms:W3CDTF">2018-05-08T10:00:56Z</dcterms:modified>
</cp:coreProperties>
</file>